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331" r:id="rId10"/>
    <p:sldId id="265" r:id="rId11"/>
    <p:sldId id="334" r:id="rId12"/>
    <p:sldId id="267" r:id="rId13"/>
    <p:sldId id="336" r:id="rId14"/>
    <p:sldId id="268" r:id="rId15"/>
    <p:sldId id="269" r:id="rId16"/>
    <p:sldId id="271" r:id="rId17"/>
    <p:sldId id="272" r:id="rId18"/>
    <p:sldId id="338" r:id="rId19"/>
    <p:sldId id="273" r:id="rId20"/>
    <p:sldId id="274" r:id="rId21"/>
    <p:sldId id="330" r:id="rId22"/>
    <p:sldId id="283" r:id="rId23"/>
    <p:sldId id="284" r:id="rId24"/>
    <p:sldId id="285" r:id="rId25"/>
    <p:sldId id="286" r:id="rId26"/>
    <p:sldId id="290" r:id="rId27"/>
    <p:sldId id="287" r:id="rId28"/>
    <p:sldId id="288" r:id="rId29"/>
    <p:sldId id="289" r:id="rId30"/>
    <p:sldId id="291" r:id="rId31"/>
    <p:sldId id="292" r:id="rId32"/>
    <p:sldId id="294" r:id="rId33"/>
    <p:sldId id="295" r:id="rId34"/>
    <p:sldId id="327" r:id="rId35"/>
    <p:sldId id="296" r:id="rId36"/>
    <p:sldId id="297" r:id="rId37"/>
    <p:sldId id="342" r:id="rId38"/>
    <p:sldId id="329" r:id="rId39"/>
    <p:sldId id="282" r:id="rId40"/>
    <p:sldId id="335" r:id="rId41"/>
    <p:sldId id="299" r:id="rId42"/>
    <p:sldId id="275" r:id="rId43"/>
    <p:sldId id="277" r:id="rId44"/>
    <p:sldId id="306" r:id="rId45"/>
    <p:sldId id="307" r:id="rId46"/>
    <p:sldId id="310" r:id="rId47"/>
    <p:sldId id="309" r:id="rId48"/>
    <p:sldId id="300" r:id="rId49"/>
    <p:sldId id="312" r:id="rId50"/>
    <p:sldId id="313" r:id="rId51"/>
    <p:sldId id="278" r:id="rId52"/>
    <p:sldId id="316" r:id="rId53"/>
    <p:sldId id="314" r:id="rId54"/>
    <p:sldId id="339" r:id="rId55"/>
    <p:sldId id="340" r:id="rId56"/>
    <p:sldId id="315" r:id="rId57"/>
    <p:sldId id="328" r:id="rId58"/>
    <p:sldId id="317" r:id="rId59"/>
    <p:sldId id="319" r:id="rId60"/>
    <p:sldId id="320" r:id="rId61"/>
    <p:sldId id="321" r:id="rId62"/>
    <p:sldId id="322" r:id="rId63"/>
    <p:sldId id="323" r:id="rId64"/>
    <p:sldId id="318" r:id="rId65"/>
    <p:sldId id="325" r:id="rId66"/>
    <p:sldId id="258" r:id="rId6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CC"/>
    <a:srgbClr val="000066"/>
    <a:srgbClr val="CC0066"/>
    <a:srgbClr val="FF9900"/>
    <a:srgbClr val="0000FF"/>
    <a:srgbClr val="FF3300"/>
    <a:srgbClr val="CC00CC"/>
    <a:srgbClr val="FFFF99"/>
    <a:srgbClr val="FF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68" autoAdjust="0"/>
    <p:restoredTop sz="94660"/>
  </p:normalViewPr>
  <p:slideViewPr>
    <p:cSldViewPr>
      <p:cViewPr varScale="1">
        <p:scale>
          <a:sx n="71" d="100"/>
          <a:sy n="71" d="100"/>
        </p:scale>
        <p:origin x="-6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backWall>
      <c:spPr>
        <a:noFill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Самоопределение к деятельности</c:v>
                </c:pt>
              </c:strCache>
            </c:strRef>
          </c:tx>
          <c:dLbls>
            <c:dLbl>
              <c:idx val="0"/>
              <c:layout>
                <c:manualLayout>
                  <c:x val="-4.038680399465109E-2"/>
                  <c:y val="1.444262340349846E-2"/>
                </c:manualLayout>
              </c:layout>
              <c:showSerName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SerName val="1"/>
          </c:dLbls>
          <c:cat>
            <c:strRef>
              <c:f>Лист1!$A$2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Актуализация знаний и фиксация затруднений</c:v>
                </c:pt>
              </c:strCache>
            </c:strRef>
          </c:tx>
          <c:dLbls>
            <c:dLbl>
              <c:idx val="0"/>
              <c:layout>
                <c:manualLayout>
                  <c:x val="-6.413764569759392E-2"/>
                  <c:y val="3.4700305209350253E-2"/>
                </c:manualLayout>
              </c:layout>
              <c:showSerName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SerName val="1"/>
          </c:dLbls>
          <c:cat>
            <c:strRef>
              <c:f>Лист1!$A$2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Постановка учебной задачи</c:v>
                </c:pt>
              </c:strCache>
            </c:strRef>
          </c:tx>
          <c:dLbls>
            <c:dLbl>
              <c:idx val="0"/>
              <c:layout>
                <c:manualLayout>
                  <c:x val="-6.2368528371316699E-2"/>
                  <c:y val="2.6469073797639242E-2"/>
                </c:manualLayout>
              </c:layout>
              <c:showSerName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Построение проекта выхода из затруднений</c:v>
                </c:pt>
              </c:strCache>
            </c:strRef>
          </c:tx>
          <c:dLbls>
            <c:dLbl>
              <c:idx val="0"/>
              <c:layout>
                <c:manualLayout>
                  <c:x val="-5.0098040610388792E-2"/>
                  <c:y val="5.8402353311903217E-3"/>
                </c:manualLayout>
              </c:layout>
              <c:showSerName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SerName val="1"/>
          </c:dLbls>
          <c:cat>
            <c:strRef>
              <c:f>Лист1!$A$2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Первичное закрепление</c:v>
                </c:pt>
              </c:strCache>
            </c:strRef>
          </c:tx>
          <c:dLbls>
            <c:dLbl>
              <c:idx val="0"/>
              <c:layout>
                <c:manualLayout>
                  <c:x val="6.6245578095807084E-2"/>
                  <c:y val="5.1572096166122312E-3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SerName val="1"/>
            </c:dLbl>
            <c:showSerName val="1"/>
          </c:dLbls>
          <c:cat>
            <c:strRef>
              <c:f>Лист1!$A$2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Самостоятельная работа с самопроверкой по эталону</c:v>
                </c:pt>
              </c:strCache>
            </c:strRef>
          </c:tx>
          <c:dLbls>
            <c:dLbl>
              <c:idx val="0"/>
              <c:layout>
                <c:manualLayout>
                  <c:x val="0.11442418034730328"/>
                  <c:y val="0.11603721637377509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SerName val="1"/>
            </c:dLbl>
            <c:showSerName val="1"/>
          </c:dLbls>
          <c:cat>
            <c:strRef>
              <c:f>Лист1!$A$2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Включение в систему знаний и повторение</c:v>
                </c:pt>
              </c:strCache>
            </c:strRef>
          </c:tx>
          <c:dLbls>
            <c:dLbl>
              <c:idx val="0"/>
              <c:layout>
                <c:manualLayout>
                  <c:x val="0.10539069242514772"/>
                  <c:y val="6.4465120207652812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SerName val="1"/>
            </c:dLbl>
            <c:showSerName val="1"/>
          </c:dLbls>
          <c:cat>
            <c:strRef>
              <c:f>Лист1!$A$2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Рефлексия</c:v>
                </c:pt>
              </c:strCache>
            </c:strRef>
          </c:tx>
          <c:dLbls>
            <c:dLbl>
              <c:idx val="0"/>
              <c:layout>
                <c:manualLayout>
                  <c:x val="5.4200927532933325E-2"/>
                  <c:y val="-1.0314419233224459E-2"/>
                </c:manualLayout>
              </c:layout>
              <c:showSerName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SerName val="1"/>
          </c:dLbls>
          <c:cat>
            <c:strRef>
              <c:f>Лист1!$A$2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hape val="cylinder"/>
        <c:axId val="124910592"/>
        <c:axId val="77484800"/>
        <c:axId val="0"/>
      </c:bar3DChart>
      <c:catAx>
        <c:axId val="124910592"/>
        <c:scaling>
          <c:orientation val="minMax"/>
        </c:scaling>
        <c:axPos val="b"/>
        <c:tickLblPos val="nextTo"/>
        <c:crossAx val="77484800"/>
        <c:crosses val="autoZero"/>
        <c:auto val="1"/>
        <c:lblAlgn val="ctr"/>
        <c:lblOffset val="100"/>
      </c:catAx>
      <c:valAx>
        <c:axId val="77484800"/>
        <c:scaling>
          <c:orientation val="minMax"/>
        </c:scaling>
        <c:delete val="1"/>
        <c:axPos val="l"/>
        <c:majorGridlines>
          <c:spPr>
            <a:ln>
              <a:solidFill>
                <a:schemeClr val="bg1"/>
              </a:solidFill>
            </a:ln>
            <a:effectLst>
              <a:outerShdw blurRad="50800" dist="50800" dir="5400000" algn="ctr" rotWithShape="0">
                <a:schemeClr val="bg1"/>
              </a:outerShdw>
            </a:effectLst>
          </c:spPr>
        </c:majorGridlines>
        <c:numFmt formatCode="General" sourceLinked="1"/>
        <c:tickLblPos val="none"/>
        <c:crossAx val="124910592"/>
        <c:crosses val="autoZero"/>
        <c:crossBetween val="between"/>
      </c:valAx>
      <c:spPr>
        <a:noFill/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9525">
          <a:noFill/>
        </a:ln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3830860600910504E-2"/>
                  <c:y val="-1.6888770682269967E-2"/>
                </c:manualLayout>
              </c:layout>
              <c:showVal val="1"/>
            </c:dLbl>
            <c:dLbl>
              <c:idx val="1"/>
              <c:layout>
                <c:manualLayout>
                  <c:x val="1.9171841865893321E-2"/>
                  <c:y val="-1.0666592009854692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I этап</c:v>
                </c:pt>
                <c:pt idx="1">
                  <c:v>IV этап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47.8</c:v>
                </c:pt>
                <c:pt idx="1">
                  <c:v>77.3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1.586896412026554E-2"/>
                  <c:y val="-9.7777093423668093E-3"/>
                </c:manualLayout>
              </c:layout>
              <c:showVal val="1"/>
            </c:dLbl>
            <c:dLbl>
              <c:idx val="1"/>
              <c:layout>
                <c:manualLayout>
                  <c:x val="1.5686164720374561E-2"/>
                  <c:y val="-2.1333184019709416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I этап</c:v>
                </c:pt>
                <c:pt idx="1">
                  <c:v>IV этап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43.8</c:v>
                </c:pt>
                <c:pt idx="1">
                  <c:v>22.7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6.7468349079882264E-3"/>
                  <c:y val="-3.8221954701979415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I этап</c:v>
                </c:pt>
                <c:pt idx="1">
                  <c:v>IV этап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8.6</c:v>
                </c:pt>
                <c:pt idx="1">
                  <c:v>0</c:v>
                </c:pt>
              </c:numCache>
            </c:numRef>
          </c:val>
        </c:ser>
        <c:shape val="cylinder"/>
        <c:axId val="115775744"/>
        <c:axId val="115793920"/>
        <c:axId val="0"/>
      </c:bar3DChart>
      <c:catAx>
        <c:axId val="115775744"/>
        <c:scaling>
          <c:orientation val="minMax"/>
        </c:scaling>
        <c:axPos val="b"/>
        <c:tickLblPos val="nextTo"/>
        <c:crossAx val="115793920"/>
        <c:crosses val="autoZero"/>
        <c:auto val="1"/>
        <c:lblAlgn val="ctr"/>
        <c:lblOffset val="100"/>
      </c:catAx>
      <c:valAx>
        <c:axId val="115793920"/>
        <c:scaling>
          <c:orientation val="minMax"/>
        </c:scaling>
        <c:axPos val="l"/>
        <c:majorGridlines/>
        <c:numFmt formatCode="General" sourceLinked="1"/>
        <c:tickLblPos val="nextTo"/>
        <c:crossAx val="11577574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FF3300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I этап</c:v>
                </c:pt>
                <c:pt idx="1">
                  <c:v>IV этап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22.7</c:v>
                </c:pt>
                <c:pt idx="1">
                  <c:v>40.700000000000003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</c:v>
                </c:pt>
              </c:strCache>
            </c:strRef>
          </c:tx>
          <c:spPr>
            <a:solidFill>
              <a:srgbClr val="008000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I этап</c:v>
                </c:pt>
                <c:pt idx="1">
                  <c:v>IV этап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40.9</c:v>
                </c:pt>
                <c:pt idx="1">
                  <c:v>48.1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rgbClr val="0000CC"/>
            </a:solidFill>
          </c:spPr>
          <c:dLbls>
            <c:dLbl>
              <c:idx val="0"/>
              <c:layout>
                <c:manualLayout>
                  <c:x val="2.7083333333333365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1.249999999999991E-2"/>
                  <c:y val="-1.0457443146916373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I этап</c:v>
                </c:pt>
                <c:pt idx="1">
                  <c:v>IV этап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29.6</c:v>
                </c:pt>
                <c:pt idx="1">
                  <c:v>7.4</c:v>
                </c:pt>
              </c:numCache>
            </c:numRef>
          </c:val>
        </c:ser>
        <c:shape val="cylinder"/>
        <c:axId val="115804800"/>
        <c:axId val="115831168"/>
        <c:axId val="0"/>
      </c:bar3DChart>
      <c:catAx>
        <c:axId val="115804800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15831168"/>
        <c:crosses val="autoZero"/>
        <c:auto val="1"/>
        <c:lblAlgn val="ctr"/>
        <c:lblOffset val="100"/>
      </c:catAx>
      <c:valAx>
        <c:axId val="115831168"/>
        <c:scaling>
          <c:orientation val="minMax"/>
        </c:scaling>
        <c:axPos val="l"/>
        <c:majorGridlines/>
        <c:numFmt formatCode="General" sourceLinked="1"/>
        <c:tickLblPos val="nextTo"/>
        <c:crossAx val="11580480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участвуют</c:v>
                </c:pt>
              </c:strCache>
            </c:strRef>
          </c:tx>
          <c:spPr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18900000" scaled="1"/>
              <a:tileRect/>
            </a:gradFill>
          </c:spPr>
          <c:dLbls>
            <c:dLbl>
              <c:idx val="0"/>
              <c:layout>
                <c:manualLayout>
                  <c:x val="2.777777777777795E-2"/>
                  <c:y val="-6.4538751200573313E-2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74.099999999999994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участвуют</c:v>
                </c:pt>
              </c:strCache>
            </c:strRef>
          </c:tx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8900000" scaled="0"/>
            </a:gradFill>
          </c:spPr>
          <c:dLbls>
            <c:dLbl>
              <c:idx val="0"/>
              <c:layout>
                <c:manualLayout>
                  <c:x val="3.8580246913580189E-2"/>
                  <c:y val="-6.1732718539678814E-2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 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25.9</c:v>
                </c:pt>
              </c:numCache>
            </c:numRef>
          </c:val>
        </c:ser>
        <c:shape val="box"/>
        <c:axId val="115849088"/>
        <c:axId val="115850624"/>
        <c:axId val="0"/>
      </c:bar3DChart>
      <c:catAx>
        <c:axId val="115849088"/>
        <c:scaling>
          <c:orientation val="minMax"/>
        </c:scaling>
        <c:axPos val="b"/>
        <c:tickLblPos val="nextTo"/>
        <c:crossAx val="115850624"/>
        <c:crosses val="autoZero"/>
        <c:auto val="1"/>
        <c:lblAlgn val="ctr"/>
        <c:lblOffset val="100"/>
      </c:catAx>
      <c:valAx>
        <c:axId val="115850624"/>
        <c:scaling>
          <c:orientation val="minMax"/>
        </c:scaling>
        <c:axPos val="l"/>
        <c:majorGridlines/>
        <c:numFmt formatCode="General" sourceLinked="1"/>
        <c:tickLblPos val="nextTo"/>
        <c:crossAx val="11584908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русский язык</c:v>
                </c:pt>
              </c:strCache>
            </c:strRef>
          </c:tx>
          <c:spPr>
            <a:solidFill>
              <a:srgbClr val="3366FF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76.900000000000006</c:v>
                </c:pt>
                <c:pt idx="2">
                  <c:v>77.8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математика</c:v>
                </c:pt>
              </c:strCache>
            </c:strRef>
          </c:tx>
          <c:spPr>
            <a:solidFill>
              <a:srgbClr val="FF00FF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69.2</c:v>
                </c:pt>
                <c:pt idx="2">
                  <c:v>73.099999999999994</c:v>
                </c:pt>
              </c:numCache>
            </c:numRef>
          </c:val>
        </c:ser>
        <c:ser>
          <c:idx val="3"/>
          <c:order val="2"/>
          <c:tx>
            <c:strRef>
              <c:f>Лист1!$D$1</c:f>
              <c:strCache>
                <c:ptCount val="1"/>
                <c:pt idx="0">
                  <c:v>литер.чтение</c:v>
                </c:pt>
              </c:strCache>
            </c:strRef>
          </c:tx>
          <c:spPr>
            <a:solidFill>
              <a:srgbClr val="00FF00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84.6</c:v>
                </c:pt>
                <c:pt idx="2">
                  <c:v>85.2</c:v>
                </c:pt>
              </c:numCache>
            </c:numRef>
          </c:val>
        </c:ser>
        <c:ser>
          <c:idx val="2"/>
          <c:order val="3"/>
          <c:tx>
            <c:strRef>
              <c:f>Лист1!$E$1</c:f>
              <c:strCache>
                <c:ptCount val="1"/>
                <c:pt idx="0">
                  <c:v>окруж.мир</c:v>
                </c:pt>
              </c:strCache>
            </c:strRef>
          </c:tx>
          <c:spPr>
            <a:solidFill>
              <a:srgbClr val="FFFF99"/>
            </a:solidFill>
          </c:spPr>
          <c:dLbls>
            <c:dLbl>
              <c:idx val="2"/>
              <c:layout>
                <c:manualLayout>
                  <c:x val="2.9320987654320996E-2"/>
                  <c:y val="2.6238108145631052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0</c:v>
                </c:pt>
                <c:pt idx="1">
                  <c:v>76.900000000000006</c:v>
                </c:pt>
                <c:pt idx="2">
                  <c:v>85.2</c:v>
                </c:pt>
              </c:numCache>
            </c:numRef>
          </c:val>
        </c:ser>
        <c:axId val="115903104"/>
        <c:axId val="115921280"/>
      </c:barChart>
      <c:catAx>
        <c:axId val="115903104"/>
        <c:scaling>
          <c:orientation val="minMax"/>
        </c:scaling>
        <c:axPos val="b"/>
        <c:tickLblPos val="nextTo"/>
        <c:crossAx val="115921280"/>
        <c:crosses val="autoZero"/>
        <c:auto val="1"/>
        <c:lblAlgn val="ctr"/>
        <c:lblOffset val="100"/>
      </c:catAx>
      <c:valAx>
        <c:axId val="115921280"/>
        <c:scaling>
          <c:orientation val="minMax"/>
        </c:scaling>
        <c:axPos val="l"/>
        <c:majorGridlines/>
        <c:numFmt formatCode="General" sourceLinked="1"/>
        <c:tickLblPos val="nextTo"/>
        <c:crossAx val="11590310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olour-pencils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76846"/>
          <a:stretch>
            <a:fillRect/>
          </a:stretch>
        </p:blipFill>
        <p:spPr>
          <a:xfrm>
            <a:off x="1241626" y="4071943"/>
            <a:ext cx="6616522" cy="1428760"/>
          </a:xfrm>
          <a:prstGeom prst="rect">
            <a:avLst/>
          </a:prstGeom>
        </p:spPr>
      </p:pic>
      <p:pic>
        <p:nvPicPr>
          <p:cNvPr id="9" name="Рисунок 8" descr="colour-pencils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6846"/>
          <a:stretch>
            <a:fillRect/>
          </a:stretch>
        </p:blipFill>
        <p:spPr>
          <a:xfrm>
            <a:off x="714348" y="2143115"/>
            <a:ext cx="7858180" cy="16266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bordur-deti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0407"/>
            <a:ext cx="9144000" cy="21741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5E5D5-CA68-4F09-BB03-A6D642A22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olour-pencils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000" r="6500" b="19798"/>
          <a:stretch>
            <a:fillRect/>
          </a:stretch>
        </p:blipFill>
        <p:spPr>
          <a:xfrm>
            <a:off x="-32" y="6215082"/>
            <a:ext cx="5143536" cy="642918"/>
          </a:xfrm>
          <a:prstGeom prst="rect">
            <a:avLst/>
          </a:prstGeom>
        </p:spPr>
      </p:pic>
      <p:pic>
        <p:nvPicPr>
          <p:cNvPr id="8" name="Рисунок 7" descr="colour-pencils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68" t="50000" r="34000" b="19798"/>
          <a:stretch>
            <a:fillRect/>
          </a:stretch>
        </p:blipFill>
        <p:spPr>
          <a:xfrm flipH="1">
            <a:off x="5214942" y="6215082"/>
            <a:ext cx="3929090" cy="6429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10041-F57B-4764-A7EE-6C0D4680B622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45CAE-9A20-427D-9C8E-7444E160F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12" Type="http://schemas.openxmlformats.org/officeDocument/2006/relationships/image" Target="../media/image76.jpeg"/><Relationship Id="rId2" Type="http://schemas.openxmlformats.org/officeDocument/2006/relationships/image" Target="../media/image66.jpeg"/><Relationship Id="rId16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5" Type="http://schemas.openxmlformats.org/officeDocument/2006/relationships/image" Target="../media/image7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Relationship Id="rId14" Type="http://schemas.openxmlformats.org/officeDocument/2006/relationships/image" Target="../media/image7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dlenka.org/nachalnaia-shkola/razvitie-tvorcheskikh-sposobnostei-u-mladshikh-shkolnikov-sredstvami-ustnogo-narodnogo-tvorchestva.html" TargetMode="External"/><Relationship Id="rId2" Type="http://schemas.openxmlformats.org/officeDocument/2006/relationships/hyperlink" Target="http://pedrazvitie.ru/raboty_nachalnoe/132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sportal.ru/nachalnaya-shkola/mezhdistsiplinarnoe-obobshchenie/2014/12/05/sovremennye-podkhody-k-obucheniyu" TargetMode="External"/><Relationship Id="rId5" Type="http://schemas.openxmlformats.org/officeDocument/2006/relationships/hyperlink" Target="http://nsportal.ru/nachalnaya-shkola/chtenie/2014/01/10/razlichnye-formy-deyatelnosti-na-urokakh-literaturnogo-chteniya" TargetMode="External"/><Relationship Id="rId4" Type="http://schemas.openxmlformats.org/officeDocument/2006/relationships/hyperlink" Target="http://www.trizminsk.org/e/prs/232044.htm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6315092" cy="147002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66"/>
                </a:solidFill>
                <a:latin typeface="Segoe Print" pitchFamily="2" charset="0"/>
              </a:rPr>
              <a:t>Обобщение педагогического опыта</a:t>
            </a:r>
            <a:endParaRPr lang="ru-RU" sz="4000" b="1" dirty="0">
              <a:solidFill>
                <a:srgbClr val="000066"/>
              </a:solidFill>
              <a:latin typeface="Segoe Prin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071942"/>
            <a:ext cx="5298322" cy="1428760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>
                <a:solidFill>
                  <a:srgbClr val="0000CC"/>
                </a:solidFill>
              </a:rPr>
              <a:t>Елизаровой Натальи Викторовны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учителя начальных классов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высшей квалификационной категории 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МБОУ СОШ № 7 г. Кольчугино</a:t>
            </a:r>
            <a:endParaRPr lang="ru-RU" sz="24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Современная ситуация в теории и практике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785794"/>
            <a:ext cx="8143932" cy="607220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Возрастающие потребности </a:t>
            </a:r>
            <a:r>
              <a:rPr lang="ru-RU" sz="2400" b="1" dirty="0" smtClean="0"/>
              <a:t>		</a:t>
            </a:r>
            <a:r>
              <a:rPr lang="ru-RU" sz="2400" b="1" dirty="0" smtClean="0">
                <a:solidFill>
                  <a:srgbClr val="008000"/>
                </a:solidFill>
              </a:rPr>
              <a:t>Недостаточная    разработан-</a:t>
            </a:r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общества в творчески </a:t>
            </a:r>
            <a:r>
              <a:rPr lang="ru-RU" sz="2400" b="1" dirty="0" smtClean="0"/>
              <a:t>			</a:t>
            </a:r>
            <a:r>
              <a:rPr lang="ru-RU" sz="2400" b="1" dirty="0" err="1" smtClean="0">
                <a:solidFill>
                  <a:srgbClr val="008000"/>
                </a:solidFill>
              </a:rPr>
              <a:t>ность</a:t>
            </a:r>
            <a:r>
              <a:rPr lang="ru-RU" sz="2400" b="1" dirty="0" smtClean="0">
                <a:solidFill>
                  <a:srgbClr val="008000"/>
                </a:solidFill>
              </a:rPr>
              <a:t> педагогических средств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активных личностях</a:t>
            </a:r>
            <a:r>
              <a:rPr lang="ru-RU" sz="2400" b="1" dirty="0" smtClean="0"/>
              <a:t>			</a:t>
            </a:r>
            <a:r>
              <a:rPr lang="ru-RU" sz="2400" b="1" dirty="0" smtClean="0">
                <a:solidFill>
                  <a:srgbClr val="008000"/>
                </a:solidFill>
              </a:rPr>
              <a:t>и условий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Повышение требований</a:t>
            </a:r>
            <a:r>
              <a:rPr lang="ru-RU" sz="2400" b="1" dirty="0" smtClean="0"/>
              <a:t>			</a:t>
            </a:r>
            <a:r>
              <a:rPr lang="ru-RU" sz="2400" b="1" dirty="0" smtClean="0">
                <a:solidFill>
                  <a:srgbClr val="CC0066"/>
                </a:solidFill>
              </a:rPr>
              <a:t>Существующая организация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к уровню знаний младшего</a:t>
            </a:r>
            <a:r>
              <a:rPr lang="ru-RU" sz="2400" b="1" dirty="0" smtClean="0"/>
              <a:t>		</a:t>
            </a:r>
            <a:r>
              <a:rPr lang="ru-RU" sz="2400" b="1" dirty="0" smtClean="0">
                <a:solidFill>
                  <a:srgbClr val="CC0066"/>
                </a:solidFill>
              </a:rPr>
              <a:t>учебного процесса, </a:t>
            </a:r>
            <a:r>
              <a:rPr lang="ru-RU" sz="2400" b="1" dirty="0" err="1" smtClean="0">
                <a:solidFill>
                  <a:srgbClr val="CC0066"/>
                </a:solidFill>
              </a:rPr>
              <a:t>необеспе</a:t>
            </a:r>
            <a:r>
              <a:rPr lang="ru-RU" sz="2400" b="1" dirty="0" smtClean="0">
                <a:solidFill>
                  <a:srgbClr val="CC0066"/>
                </a:solidFill>
              </a:rPr>
              <a:t>-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школьника</a:t>
            </a:r>
            <a:r>
              <a:rPr lang="ru-RU" sz="2400" b="1" dirty="0" smtClean="0"/>
              <a:t>				</a:t>
            </a:r>
            <a:r>
              <a:rPr lang="ru-RU" sz="2400" b="1" dirty="0" err="1" smtClean="0">
                <a:solidFill>
                  <a:srgbClr val="CC0066"/>
                </a:solidFill>
              </a:rPr>
              <a:t>чивающей</a:t>
            </a:r>
            <a:r>
              <a:rPr lang="ru-RU" sz="2400" b="1" dirty="0" smtClean="0">
                <a:solidFill>
                  <a:srgbClr val="CC0066"/>
                </a:solidFill>
              </a:rPr>
              <a:t> уровень развития</a:t>
            </a:r>
          </a:p>
          <a:p>
            <a:pPr>
              <a:buNone/>
            </a:pPr>
            <a:r>
              <a:rPr lang="ru-RU" sz="2400" b="1" dirty="0" smtClean="0"/>
              <a:t>						</a:t>
            </a:r>
            <a:r>
              <a:rPr lang="ru-RU" sz="2400" b="1" dirty="0" err="1" smtClean="0">
                <a:solidFill>
                  <a:srgbClr val="CC0066"/>
                </a:solidFill>
              </a:rPr>
              <a:t>креативных</a:t>
            </a:r>
            <a:r>
              <a:rPr lang="ru-RU" sz="2400" b="1" dirty="0" smtClean="0">
                <a:solidFill>
                  <a:srgbClr val="CC0066"/>
                </a:solidFill>
              </a:rPr>
              <a:t> способностей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Социальная значимость </a:t>
            </a:r>
            <a:r>
              <a:rPr lang="ru-RU" sz="2400" b="1" dirty="0" smtClean="0"/>
              <a:t>			</a:t>
            </a:r>
            <a:r>
              <a:rPr lang="ru-RU" sz="2400" b="1" dirty="0" smtClean="0">
                <a:solidFill>
                  <a:srgbClr val="008000"/>
                </a:solidFill>
              </a:rPr>
              <a:t>Недостаточная разработан-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развития </a:t>
            </a:r>
            <a:r>
              <a:rPr lang="ru-RU" sz="2400" b="1" dirty="0" err="1" smtClean="0">
                <a:solidFill>
                  <a:srgbClr val="0000FF"/>
                </a:solidFill>
              </a:rPr>
              <a:t>креативных</a:t>
            </a:r>
            <a:r>
              <a:rPr lang="ru-RU" sz="2400" b="1" dirty="0" smtClean="0"/>
              <a:t>			</a:t>
            </a:r>
            <a:r>
              <a:rPr lang="ru-RU" sz="2400" b="1" dirty="0" err="1" smtClean="0">
                <a:solidFill>
                  <a:srgbClr val="008000"/>
                </a:solidFill>
              </a:rPr>
              <a:t>ность</a:t>
            </a:r>
            <a:r>
              <a:rPr lang="ru-RU" sz="2400" b="1" dirty="0" smtClean="0">
                <a:solidFill>
                  <a:srgbClr val="008000"/>
                </a:solidFill>
              </a:rPr>
              <a:t> научно - методического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способностей</a:t>
            </a:r>
            <a:r>
              <a:rPr lang="ru-RU" sz="2400" b="1" dirty="0" smtClean="0"/>
              <a:t>				</a:t>
            </a:r>
            <a:r>
              <a:rPr lang="ru-RU" sz="2400" b="1" dirty="0" smtClean="0">
                <a:solidFill>
                  <a:srgbClr val="008000"/>
                </a:solidFill>
              </a:rPr>
              <a:t>обеспечения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Необходимость объективной</a:t>
            </a:r>
            <a:r>
              <a:rPr lang="ru-RU" sz="2400" b="1" dirty="0" smtClean="0"/>
              <a:t>		</a:t>
            </a:r>
            <a:r>
              <a:rPr lang="ru-RU" sz="2400" b="1" dirty="0" smtClean="0">
                <a:solidFill>
                  <a:srgbClr val="CC0066"/>
                </a:solidFill>
              </a:rPr>
              <a:t>Недостаточная разработан-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оценки творческой  деятель-</a:t>
            </a:r>
            <a:r>
              <a:rPr lang="ru-RU" sz="2400" b="1" dirty="0" smtClean="0"/>
              <a:t>		</a:t>
            </a:r>
            <a:r>
              <a:rPr lang="ru-RU" sz="2400" b="1" dirty="0" err="1" smtClean="0">
                <a:solidFill>
                  <a:srgbClr val="CC0066"/>
                </a:solidFill>
              </a:rPr>
              <a:t>ность</a:t>
            </a:r>
            <a:r>
              <a:rPr lang="ru-RU" sz="2400" b="1" dirty="0" smtClean="0">
                <a:solidFill>
                  <a:srgbClr val="CC0066"/>
                </a:solidFill>
              </a:rPr>
              <a:t> педагогического</a:t>
            </a:r>
          </a:p>
          <a:p>
            <a:pPr>
              <a:buNone/>
            </a:pPr>
            <a:r>
              <a:rPr lang="ru-RU" sz="2400" b="1" dirty="0" err="1" smtClean="0">
                <a:solidFill>
                  <a:srgbClr val="7030A0"/>
                </a:solidFill>
              </a:rPr>
              <a:t>ности</a:t>
            </a:r>
            <a:r>
              <a:rPr lang="ru-RU" sz="2400" b="1" dirty="0" smtClean="0">
                <a:solidFill>
                  <a:srgbClr val="7030A0"/>
                </a:solidFill>
              </a:rPr>
              <a:t> учащихся</a:t>
            </a:r>
            <a:r>
              <a:rPr lang="ru-RU" sz="2400" b="1" dirty="0" smtClean="0"/>
              <a:t>				</a:t>
            </a:r>
            <a:r>
              <a:rPr lang="ru-RU" sz="2400" b="1" dirty="0" smtClean="0">
                <a:solidFill>
                  <a:srgbClr val="CC0066"/>
                </a:solidFill>
              </a:rPr>
              <a:t>инструментария оценивания</a:t>
            </a:r>
          </a:p>
          <a:p>
            <a:pPr>
              <a:buNone/>
            </a:pPr>
            <a:r>
              <a:rPr lang="ru-RU" sz="2400" b="1" dirty="0" smtClean="0"/>
              <a:t>						</a:t>
            </a:r>
            <a:r>
              <a:rPr lang="ru-RU" sz="2400" b="1" dirty="0" smtClean="0">
                <a:solidFill>
                  <a:srgbClr val="CC0066"/>
                </a:solidFill>
              </a:rPr>
              <a:t>результатов творческой</a:t>
            </a:r>
          </a:p>
          <a:p>
            <a:pPr>
              <a:buNone/>
            </a:pPr>
            <a:r>
              <a:rPr lang="ru-RU" sz="2400" b="1" dirty="0" smtClean="0"/>
              <a:t>						</a:t>
            </a:r>
            <a:r>
              <a:rPr lang="ru-RU" sz="2400" b="1" dirty="0" smtClean="0">
                <a:solidFill>
                  <a:srgbClr val="CC0066"/>
                </a:solidFill>
              </a:rPr>
              <a:t>деятельности	</a:t>
            </a:r>
            <a:r>
              <a:rPr lang="ru-RU" sz="2400" b="1" dirty="0" smtClean="0"/>
              <a:t>	</a:t>
            </a:r>
            <a:r>
              <a:rPr lang="ru-RU" sz="2400" dirty="0" smtClean="0"/>
              <a:t>				</a:t>
            </a:r>
            <a:endParaRPr lang="ru-RU" sz="2400" dirty="0"/>
          </a:p>
        </p:txBody>
      </p:sp>
      <p:sp>
        <p:nvSpPr>
          <p:cNvPr id="4" name="Не равно 3"/>
          <p:cNvSpPr/>
          <p:nvPr/>
        </p:nvSpPr>
        <p:spPr>
          <a:xfrm>
            <a:off x="3500430" y="3071810"/>
            <a:ext cx="1700218" cy="642942"/>
          </a:xfrm>
          <a:prstGeom prst="mathNotEqua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   		</a:t>
            </a:r>
            <a:r>
              <a:rPr lang="ru-RU" b="1" i="1" dirty="0" smtClean="0">
                <a:solidFill>
                  <a:srgbClr val="FF0000"/>
                </a:solidFill>
              </a:rPr>
              <a:t>Внутри каждого человека есть дремлющие силы; силы, способные удивить его самого, так как он зачастую и не предполагает, что обладает ими; силы, способные перевернуть жизнь, стоит их только поднять из глубин и привести в действие.</a:t>
            </a: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i="1" dirty="0" smtClean="0"/>
              <a:t>                                         </a:t>
            </a:r>
          </a:p>
          <a:p>
            <a:pPr algn="r">
              <a:buNone/>
            </a:pPr>
            <a:r>
              <a:rPr lang="ru-RU" i="1" dirty="0" smtClean="0"/>
              <a:t> </a:t>
            </a:r>
            <a:r>
              <a:rPr lang="ru-RU" b="1" i="1" dirty="0" err="1" smtClean="0"/>
              <a:t>Оризон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Суэт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Марден</a:t>
            </a:r>
            <a:r>
              <a:rPr lang="ru-RU" b="1" i="1" dirty="0" smtClean="0"/>
              <a:t> </a:t>
            </a:r>
            <a:endParaRPr lang="ru-RU" b="1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6082" name="AutoShape 2" descr="Орисон Суэт Марден (Orison Swett Marden) - все о знаменит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4" name="AutoShape 4" descr="Орисон Суэт Марден (Orison Swett Marden) - все о знаменит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861048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Segoe Script" pitchFamily="34" charset="0"/>
              </a:rPr>
              <a:t>Ведущая педагогическая идея</a:t>
            </a:r>
            <a:endParaRPr lang="ru-RU" b="1" dirty="0">
              <a:solidFill>
                <a:srgbClr val="FF0000"/>
              </a:solidFill>
              <a:latin typeface="Segoe Scrip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dirty="0" smtClean="0"/>
              <a:t>    	</a:t>
            </a:r>
            <a:r>
              <a:rPr lang="ru-RU" b="1" dirty="0" smtClean="0">
                <a:solidFill>
                  <a:srgbClr val="000066"/>
                </a:solidFill>
              </a:rPr>
              <a:t>Создание условий для развития творческого потенциала, </a:t>
            </a:r>
          </a:p>
          <a:p>
            <a:pPr algn="r">
              <a:buNone/>
            </a:pPr>
            <a:r>
              <a:rPr lang="ru-RU" b="1" dirty="0" err="1" smtClean="0">
                <a:solidFill>
                  <a:srgbClr val="000066"/>
                </a:solidFill>
              </a:rPr>
              <a:t>креативных</a:t>
            </a:r>
            <a:r>
              <a:rPr lang="ru-RU" b="1" dirty="0" smtClean="0">
                <a:solidFill>
                  <a:srgbClr val="000066"/>
                </a:solidFill>
              </a:rPr>
              <a:t> способностей 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0066"/>
                </a:solidFill>
              </a:rPr>
              <a:t>учащихся на основе 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0066"/>
                </a:solidFill>
              </a:rPr>
              <a:t>использования   творческих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0066"/>
                </a:solidFill>
              </a:rPr>
              <a:t> заданий в ходе 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0066"/>
                </a:solidFill>
              </a:rPr>
              <a:t>учебного процесса.</a:t>
            </a:r>
            <a:r>
              <a:rPr lang="ru-RU" dirty="0" smtClean="0"/>
              <a:t>	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251520" y="2204864"/>
            <a:ext cx="3312368" cy="3816424"/>
          </a:xfrm>
          <a:prstGeom prst="rect">
            <a:avLst/>
          </a:prstGeom>
          <a:solidFill>
            <a:schemeClr val="tx2">
              <a:lumMod val="20000"/>
              <a:lumOff val="80000"/>
              <a:alpha val="85000"/>
            </a:schemeClr>
          </a:solidFill>
          <a:ln>
            <a:noFill/>
          </a:ln>
          <a:effectLst>
            <a:softEdge rad="112500"/>
          </a:effectLst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Segoe Print" pitchFamily="2" charset="0"/>
              </a:rPr>
              <a:t>Теоретическая</a:t>
            </a:r>
            <a:r>
              <a:rPr lang="ru-RU" b="1" dirty="0" smtClean="0">
                <a:solidFill>
                  <a:srgbClr val="FF0000"/>
                </a:solidFill>
                <a:latin typeface="Segoe Print" pitchFamily="2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Segoe Print" pitchFamily="2" charset="0"/>
              </a:rPr>
              <a:t>база опыта</a:t>
            </a:r>
            <a:endParaRPr lang="ru-RU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057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</a:t>
            </a:r>
            <a:endParaRPr lang="ru-RU" dirty="0" smtClean="0"/>
          </a:p>
          <a:p>
            <a:pPr>
              <a:buNone/>
            </a:pPr>
            <a:endParaRPr lang="ru-RU" sz="2400" b="1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0066"/>
                </a:solidFill>
              </a:rPr>
              <a:t> </a:t>
            </a:r>
            <a:r>
              <a:rPr lang="ru-RU" sz="2800" b="1" dirty="0" smtClean="0">
                <a:solidFill>
                  <a:srgbClr val="FF3300"/>
                </a:solidFill>
              </a:rPr>
              <a:t>преобразовывать действительность</a:t>
            </a:r>
            <a:endParaRPr lang="ru-RU" sz="2800" b="1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CC0066"/>
                </a:solidFill>
              </a:rPr>
              <a:t>соединять несовместимое</a:t>
            </a:r>
            <a:endParaRPr lang="ru-RU" sz="2800" b="1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00FF"/>
                </a:solidFill>
              </a:rPr>
              <a:t>опираться </a:t>
            </a:r>
            <a:r>
              <a:rPr lang="ru-RU" sz="2800" b="1" dirty="0" smtClean="0">
                <a:solidFill>
                  <a:srgbClr val="0000FF"/>
                </a:solidFill>
              </a:rPr>
              <a:t>на субъективный опыт </a:t>
            </a:r>
            <a:r>
              <a:rPr lang="ru-RU" sz="2800" b="1" dirty="0" smtClean="0">
                <a:solidFill>
                  <a:srgbClr val="0000FF"/>
                </a:solidFill>
              </a:rPr>
              <a:t>учащихся</a:t>
            </a:r>
            <a:r>
              <a:rPr lang="ru-RU" sz="2800" b="1" dirty="0" smtClean="0">
                <a:solidFill>
                  <a:srgbClr val="000066"/>
                </a:solidFill>
              </a:rPr>
              <a:t>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C00CC"/>
                </a:solidFill>
              </a:rPr>
              <a:t>применять эвристические </a:t>
            </a:r>
            <a:r>
              <a:rPr lang="ru-RU" sz="2800" b="1" dirty="0" smtClean="0">
                <a:solidFill>
                  <a:srgbClr val="CC00CC"/>
                </a:solidFill>
              </a:rPr>
              <a:t>и </a:t>
            </a:r>
            <a:r>
              <a:rPr lang="ru-RU" sz="2800" b="1" dirty="0" smtClean="0">
                <a:solidFill>
                  <a:srgbClr val="CC00CC"/>
                </a:solidFill>
              </a:rPr>
              <a:t>алгоритмические </a:t>
            </a:r>
            <a:r>
              <a:rPr lang="ru-RU" sz="2800" b="1" dirty="0" smtClean="0">
                <a:solidFill>
                  <a:srgbClr val="CC00CC"/>
                </a:solidFill>
              </a:rPr>
              <a:t>методов организации творческой деятельности </a:t>
            </a:r>
            <a:r>
              <a:rPr lang="ru-RU" sz="2800" b="1" dirty="0" smtClean="0">
                <a:solidFill>
                  <a:srgbClr val="CC00CC"/>
                </a:solidFill>
              </a:rPr>
              <a:t>школьников</a:t>
            </a:r>
            <a:r>
              <a:rPr lang="ru-RU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572008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572008"/>
            <a:ext cx="2857488" cy="16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 со стрелкой вниз 6"/>
          <p:cNvSpPr/>
          <p:nvPr/>
        </p:nvSpPr>
        <p:spPr>
          <a:xfrm>
            <a:off x="642910" y="1000108"/>
            <a:ext cx="8143932" cy="914400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Comic Sans MS" pitchFamily="66" charset="0"/>
              </a:rPr>
              <a:t>Развитие умения решать творческие задачи</a:t>
            </a:r>
            <a:endParaRPr lang="ru-RU" sz="2400" b="1" dirty="0">
              <a:solidFill>
                <a:srgbClr val="0000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  <a:latin typeface="Comic Sans MS" pitchFamily="66" charset="0"/>
              </a:rPr>
              <a:t>Через сказку, фантазию, игру –</a:t>
            </a: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  <a:latin typeface="Comic Sans MS" pitchFamily="66" charset="0"/>
              </a:rPr>
              <a:t>через неповторимое детское </a:t>
            </a: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  <a:latin typeface="Comic Sans MS" pitchFamily="66" charset="0"/>
              </a:rPr>
              <a:t>творчество – верная дорога к </a:t>
            </a: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  <a:latin typeface="Comic Sans MS" pitchFamily="66" charset="0"/>
              </a:rPr>
              <a:t>сердцу ребёнка.</a:t>
            </a:r>
            <a:endParaRPr lang="ru-RU" sz="36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dirty="0" smtClean="0"/>
              <a:t>                            В.А. Сухомлинский</a:t>
            </a:r>
          </a:p>
          <a:p>
            <a:pPr>
              <a:buNone/>
            </a:pPr>
            <a:endParaRPr lang="ru-RU" b="1" dirty="0" smtClean="0"/>
          </a:p>
          <a:p>
            <a:pPr algn="r">
              <a:buNone/>
            </a:pPr>
            <a:endParaRPr lang="ru-RU" sz="2800" b="1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 algn="r">
              <a:buNone/>
            </a:pPr>
            <a:r>
              <a:rPr lang="ru-RU" sz="2800" b="1" dirty="0" smtClean="0">
                <a:solidFill>
                  <a:srgbClr val="0000CC"/>
                </a:solidFill>
                <a:latin typeface="Comic Sans MS" pitchFamily="66" charset="0"/>
              </a:rPr>
              <a:t>Скажи мне - и я забуду,</a:t>
            </a:r>
            <a:endParaRPr lang="ru-RU" sz="2800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 algn="r">
              <a:buNone/>
            </a:pPr>
            <a:r>
              <a:rPr lang="ru-RU" sz="2800" b="1" dirty="0" smtClean="0">
                <a:solidFill>
                  <a:srgbClr val="0000CC"/>
                </a:solidFill>
                <a:latin typeface="Comic Sans MS" pitchFamily="66" charset="0"/>
              </a:rPr>
              <a:t>Покажи мне - и я запомню,</a:t>
            </a:r>
            <a:endParaRPr lang="ru-RU" sz="2800" dirty="0" smtClean="0">
              <a:solidFill>
                <a:srgbClr val="0000CC"/>
              </a:solidFill>
              <a:latin typeface="Comic Sans MS" pitchFamily="66" charset="0"/>
            </a:endParaRPr>
          </a:p>
          <a:p>
            <a:pPr algn="r">
              <a:buNone/>
            </a:pPr>
            <a:r>
              <a:rPr lang="ru-RU" sz="2800" b="1" dirty="0" smtClean="0">
                <a:solidFill>
                  <a:srgbClr val="0000CC"/>
                </a:solidFill>
                <a:latin typeface="Comic Sans MS" pitchFamily="66" charset="0"/>
              </a:rPr>
              <a:t>Вовлеки меня -  и я пойму</a:t>
            </a:r>
            <a:r>
              <a:rPr lang="ru-RU" sz="2800" b="1" dirty="0" smtClean="0">
                <a:solidFill>
                  <a:srgbClr val="0000CC"/>
                </a:solidFill>
                <a:latin typeface="Comic Sans MS" pitchFamily="66" charset="0"/>
              </a:rPr>
              <a:t>.</a:t>
            </a:r>
          </a:p>
          <a:p>
            <a:pPr algn="r">
              <a:buNone/>
            </a:pP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Китайская мудрость</a:t>
            </a:r>
            <a:endParaRPr lang="ru-RU" sz="2400" dirty="0" smtClean="0">
              <a:latin typeface="Comic Sans MS" pitchFamily="66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429000"/>
            <a:ext cx="2232248" cy="2758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764704"/>
            <a:ext cx="2169462" cy="295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336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Успешная личность </a:t>
            </a:r>
            <a:endParaRPr lang="ru-RU" sz="36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0000CC"/>
                </a:solidFill>
              </a:rPr>
              <a:t>это </a:t>
            </a:r>
            <a:r>
              <a:rPr lang="ru-RU" sz="2800" b="1" i="1" dirty="0" err="1" smtClean="0">
                <a:solidFill>
                  <a:srgbClr val="0000CC"/>
                </a:solidFill>
              </a:rPr>
              <a:t>креативно</a:t>
            </a:r>
            <a:r>
              <a:rPr lang="ru-RU" sz="2800" b="1" i="1" dirty="0" smtClean="0">
                <a:solidFill>
                  <a:srgbClr val="0000CC"/>
                </a:solidFill>
              </a:rPr>
              <a:t> (творчески) мыслящий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rgbClr val="0000CC"/>
                </a:solidFill>
              </a:rPr>
              <a:t> человек, способный рисковать и не 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rgbClr val="0000CC"/>
                </a:solidFill>
              </a:rPr>
              <a:t>бояться ответственности за своё решение</a:t>
            </a:r>
            <a:r>
              <a:rPr lang="ru-RU" sz="2800" b="1" dirty="0" smtClean="0">
                <a:solidFill>
                  <a:srgbClr val="0000CC"/>
                </a:solidFill>
              </a:rPr>
              <a:t>.</a:t>
            </a:r>
            <a:endParaRPr lang="ru-RU" b="1" dirty="0" smtClean="0">
              <a:solidFill>
                <a:srgbClr val="0000CC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rgbClr val="0000CC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FF6600"/>
                </a:solidFill>
              </a:rPr>
              <a:t>УДИВЛЯТЬСЯ</a:t>
            </a:r>
            <a:r>
              <a:rPr lang="ru-RU" sz="2400" dirty="0" smtClean="0">
                <a:solidFill>
                  <a:srgbClr val="0000CC"/>
                </a:solidFill>
              </a:rPr>
              <a:t>                                            		</a:t>
            </a:r>
            <a:r>
              <a:rPr lang="ru-RU" sz="2400" b="1" dirty="0" smtClean="0">
                <a:solidFill>
                  <a:srgbClr val="FF0000"/>
                </a:solidFill>
              </a:rPr>
              <a:t>МЕЧТАТЬ</a:t>
            </a:r>
          </a:p>
          <a:p>
            <a:pPr>
              <a:buNone/>
            </a:pPr>
            <a:r>
              <a:rPr lang="ru-RU" sz="2400" dirty="0" smtClean="0">
                <a:solidFill>
                  <a:srgbClr val="0000CC"/>
                </a:solidFill>
              </a:rPr>
              <a:t>      </a:t>
            </a:r>
            <a:r>
              <a:rPr lang="ru-RU" sz="2400" b="1" dirty="0" smtClean="0">
                <a:solidFill>
                  <a:srgbClr val="FF6600"/>
                </a:solidFill>
              </a:rPr>
              <a:t>ВСЕМУ</a:t>
            </a:r>
            <a:r>
              <a:rPr lang="ru-RU" sz="2400" dirty="0" smtClean="0">
                <a:solidFill>
                  <a:srgbClr val="0000CC"/>
                </a:solidFill>
              </a:rPr>
              <a:t>                   		</a:t>
            </a:r>
            <a:r>
              <a:rPr lang="ru-RU" sz="2400" b="1" dirty="0" smtClean="0">
                <a:solidFill>
                  <a:srgbClr val="008000"/>
                </a:solidFill>
              </a:rPr>
              <a:t>ВИДЕТЬ</a:t>
            </a:r>
          </a:p>
          <a:p>
            <a:pPr>
              <a:buNone/>
            </a:pPr>
            <a:r>
              <a:rPr lang="ru-RU" sz="2400" dirty="0" smtClean="0">
                <a:solidFill>
                  <a:srgbClr val="0000CC"/>
                </a:solidFill>
              </a:rPr>
              <a:t>				</a:t>
            </a:r>
            <a:r>
              <a:rPr lang="ru-RU" sz="2400" b="1" dirty="0" smtClean="0">
                <a:solidFill>
                  <a:srgbClr val="A50021"/>
                </a:solidFill>
              </a:rPr>
              <a:t>СЛЫШАТЬ   </a:t>
            </a:r>
            <a:r>
              <a:rPr lang="ru-RU" sz="2400" b="1" dirty="0" smtClean="0">
                <a:solidFill>
                  <a:srgbClr val="0000FF"/>
                </a:solidFill>
              </a:rPr>
              <a:t>ОЩУЩАТЬ</a:t>
            </a:r>
          </a:p>
          <a:p>
            <a:pPr>
              <a:buNone/>
            </a:pPr>
            <a:endParaRPr lang="ru-RU" b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rot="3067051">
            <a:off x="2269806" y="2462077"/>
            <a:ext cx="484632" cy="79208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19386483">
            <a:off x="6489422" y="2487052"/>
            <a:ext cx="484632" cy="79208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499992" y="2564904"/>
            <a:ext cx="484632" cy="79208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D:\фото класса\Фото 4 класс\снимок_00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509120"/>
            <a:ext cx="4608512" cy="19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  <a:latin typeface="Segoe Print" pitchFamily="2" charset="0"/>
              </a:rPr>
              <a:t>Цель работы </a:t>
            </a:r>
            <a:r>
              <a:rPr lang="ru-RU" dirty="0" smtClean="0"/>
              <a:t> 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000066"/>
                </a:solidFill>
              </a:rPr>
              <a:t> </a:t>
            </a:r>
            <a:r>
              <a:rPr lang="ru-RU" b="1" dirty="0" smtClean="0">
                <a:solidFill>
                  <a:srgbClr val="000066"/>
                </a:solidFill>
              </a:rPr>
              <a:t>   </a:t>
            </a:r>
            <a:r>
              <a:rPr lang="ru-RU" b="1" dirty="0" smtClean="0">
                <a:solidFill>
                  <a:srgbClr val="000066"/>
                </a:solidFill>
              </a:rPr>
              <a:t>создать </a:t>
            </a:r>
            <a:r>
              <a:rPr lang="ru-RU" b="1" dirty="0" smtClean="0">
                <a:solidFill>
                  <a:srgbClr val="000066"/>
                </a:solidFill>
              </a:rPr>
              <a:t>условия, способствующие развитию </a:t>
            </a:r>
            <a:r>
              <a:rPr lang="ru-RU" b="1" dirty="0" err="1" smtClean="0">
                <a:solidFill>
                  <a:srgbClr val="000066"/>
                </a:solidFill>
              </a:rPr>
              <a:t>креативных</a:t>
            </a:r>
            <a:r>
              <a:rPr lang="ru-RU" b="1" dirty="0" smtClean="0">
                <a:solidFill>
                  <a:srgbClr val="000066"/>
                </a:solidFill>
              </a:rPr>
              <a:t> способностей у младших школьников, сформировать и предложить банк идей, педагогических находок для развития данных способностей учащихся в ходе учебного процесса.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  Задачи:</a:t>
            </a:r>
            <a:endParaRPr lang="ru-RU" sz="2800" b="1" dirty="0" smtClean="0">
              <a:solidFill>
                <a:srgbClr val="C00000"/>
              </a:solidFill>
              <a:latin typeface="Segoe Print" pitchFamily="2" charset="0"/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изучить </a:t>
            </a:r>
            <a:r>
              <a:rPr lang="ru-RU" dirty="0" err="1" smtClean="0">
                <a:solidFill>
                  <a:srgbClr val="0000FF"/>
                </a:solidFill>
              </a:rPr>
              <a:t>психолого</a:t>
            </a:r>
            <a:r>
              <a:rPr lang="ru-RU" dirty="0" smtClean="0">
                <a:solidFill>
                  <a:srgbClr val="0000FF"/>
                </a:solidFill>
              </a:rPr>
              <a:t> – педагогическую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    литературу по теме;</a:t>
            </a:r>
            <a:endParaRPr lang="ru-RU" sz="1800" dirty="0" smtClean="0">
              <a:solidFill>
                <a:srgbClr val="0000FF"/>
              </a:solidFill>
            </a:endParaRPr>
          </a:p>
          <a:p>
            <a:pPr lvl="0"/>
            <a:r>
              <a:rPr lang="ru-RU" dirty="0" smtClean="0">
                <a:solidFill>
                  <a:srgbClr val="0000FF"/>
                </a:solidFill>
              </a:rPr>
              <a:t>собрать практический материал </a:t>
            </a:r>
          </a:p>
          <a:p>
            <a:pPr lvl="0">
              <a:buNone/>
            </a:pPr>
            <a:r>
              <a:rPr lang="ru-RU" dirty="0" smtClean="0">
                <a:solidFill>
                  <a:srgbClr val="0000FF"/>
                </a:solidFill>
              </a:rPr>
              <a:t>    по названной теме, </a:t>
            </a:r>
            <a:r>
              <a:rPr lang="ru-RU" dirty="0" err="1" smtClean="0">
                <a:solidFill>
                  <a:srgbClr val="0000FF"/>
                </a:solidFill>
              </a:rPr>
              <a:t>систематизи</a:t>
            </a:r>
            <a:r>
              <a:rPr lang="ru-RU" dirty="0" smtClean="0">
                <a:solidFill>
                  <a:srgbClr val="0000FF"/>
                </a:solidFill>
              </a:rPr>
              <a:t>-</a:t>
            </a:r>
          </a:p>
          <a:p>
            <a:pPr lvl="0">
              <a:buNone/>
            </a:pPr>
            <a:r>
              <a:rPr lang="ru-RU" dirty="0" smtClean="0">
                <a:solidFill>
                  <a:srgbClr val="0000FF"/>
                </a:solidFill>
              </a:rPr>
              <a:t>	</a:t>
            </a:r>
            <a:r>
              <a:rPr lang="ru-RU" dirty="0" err="1" smtClean="0">
                <a:solidFill>
                  <a:srgbClr val="0000FF"/>
                </a:solidFill>
              </a:rPr>
              <a:t>ровать</a:t>
            </a:r>
            <a:r>
              <a:rPr lang="ru-RU" dirty="0" smtClean="0">
                <a:solidFill>
                  <a:srgbClr val="0000FF"/>
                </a:solidFill>
              </a:rPr>
              <a:t> его;</a:t>
            </a:r>
            <a:endParaRPr lang="ru-RU" sz="2800" dirty="0" smtClean="0">
              <a:solidFill>
                <a:srgbClr val="0000FF"/>
              </a:solidFill>
            </a:endParaRPr>
          </a:p>
          <a:p>
            <a:pPr lvl="0"/>
            <a:r>
              <a:rPr lang="ru-RU" dirty="0" smtClean="0">
                <a:solidFill>
                  <a:srgbClr val="0000FF"/>
                </a:solidFill>
              </a:rPr>
              <a:t>привлечь внимание коллег к  </a:t>
            </a:r>
          </a:p>
          <a:p>
            <a:pPr lvl="0">
              <a:buNone/>
            </a:pPr>
            <a:r>
              <a:rPr lang="ru-RU" dirty="0" smtClean="0">
                <a:solidFill>
                  <a:srgbClr val="0000FF"/>
                </a:solidFill>
              </a:rPr>
              <a:t>    актуальности этой проблемы.</a:t>
            </a:r>
            <a:endParaRPr lang="ru-RU" sz="2800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D:\фото класса\Фото 4 класс\снимок_016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714752"/>
            <a:ext cx="3105464" cy="23391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Условия для успешного развития </a:t>
            </a:r>
            <a:r>
              <a:rPr lang="ru-RU" sz="3200" b="1" dirty="0" err="1" smtClean="0">
                <a:solidFill>
                  <a:srgbClr val="FF0000"/>
                </a:solidFill>
                <a:latin typeface="Segoe Print" pitchFamily="2" charset="0"/>
              </a:rPr>
              <a:t>креативных</a:t>
            </a:r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способностей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0066"/>
                </a:solidFill>
              </a:rPr>
              <a:t>Раннее начало.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0066"/>
                </a:solidFill>
              </a:rPr>
              <a:t>Окружение детей творческой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rgbClr val="000066"/>
                </a:solidFill>
              </a:rPr>
              <a:t>      атмосферой с самого детства.</a:t>
            </a:r>
          </a:p>
          <a:p>
            <a:pPr marL="514350" indent="-514350">
              <a:buAutoNum type="arabicPeriod" startAt="3"/>
            </a:pPr>
            <a:r>
              <a:rPr lang="ru-RU" dirty="0" smtClean="0">
                <a:solidFill>
                  <a:srgbClr val="000066"/>
                </a:solidFill>
              </a:rPr>
              <a:t>Максимальное напряжение сил.</a:t>
            </a:r>
          </a:p>
          <a:p>
            <a:pPr marL="514350" indent="-514350">
              <a:buAutoNum type="arabicPeriod" startAt="3"/>
            </a:pPr>
            <a:r>
              <a:rPr lang="ru-RU" dirty="0" smtClean="0">
                <a:solidFill>
                  <a:srgbClr val="000066"/>
                </a:solidFill>
              </a:rPr>
              <a:t>Предоставление ребёнку большую свободу  в выборе деятельности, в чередовании дел, в продолжительности занятий одним каким – либо делом, в выборе способов работы. </a:t>
            </a:r>
          </a:p>
          <a:p>
            <a:pPr marL="514350" indent="-514350" algn="ctr">
              <a:buNone/>
            </a:pPr>
            <a:r>
              <a:rPr lang="ru-RU" dirty="0" smtClean="0"/>
              <a:t>	</a:t>
            </a:r>
            <a:r>
              <a:rPr lang="ru-RU" i="1" dirty="0" smtClean="0">
                <a:solidFill>
                  <a:srgbClr val="A50021"/>
                </a:solidFill>
              </a:rPr>
              <a:t>Желание ребёнка, его интерес, эмоциональный подъём служат гарантией того, что даже большое напряжение ума пойдёт на пользу.</a:t>
            </a:r>
            <a:endParaRPr lang="ru-RU" i="1" dirty="0">
              <a:solidFill>
                <a:srgbClr val="A5002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340768"/>
            <a:ext cx="2592288" cy="166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Функции системы творческих задани</a:t>
            </a:r>
            <a:r>
              <a:rPr lang="ru-RU" sz="3600" dirty="0" smtClean="0">
                <a:solidFill>
                  <a:srgbClr val="FF0000"/>
                </a:solidFill>
              </a:rPr>
              <a:t>й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11960" y="1268760"/>
            <a:ext cx="4536504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</a:rPr>
              <a:t>Развивающая</a:t>
            </a:r>
            <a:endParaRPr lang="ru-RU" sz="3200" b="1" dirty="0">
              <a:solidFill>
                <a:srgbClr val="000066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39952" y="2348880"/>
            <a:ext cx="453650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</a:rPr>
              <a:t>Познавательная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3573016"/>
            <a:ext cx="4536504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</a:rPr>
              <a:t>Ориентационная</a:t>
            </a:r>
            <a:endParaRPr lang="ru-RU" sz="3200" b="1" dirty="0">
              <a:solidFill>
                <a:srgbClr val="000066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4725144"/>
            <a:ext cx="4536504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</a:rPr>
              <a:t>Практическая</a:t>
            </a:r>
            <a:endParaRPr lang="ru-RU" sz="3200" b="1" dirty="0">
              <a:solidFill>
                <a:srgbClr val="000066"/>
              </a:solidFill>
            </a:endParaRPr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645024"/>
            <a:ext cx="2759968" cy="214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24744"/>
            <a:ext cx="3024336" cy="218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Методы образовательной деятельности, направленные </a:t>
            </a:r>
            <a:b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на развитие </a:t>
            </a:r>
            <a:r>
              <a:rPr lang="ru-RU" sz="2800" b="1" dirty="0" err="1" smtClean="0">
                <a:solidFill>
                  <a:srgbClr val="FF0000"/>
                </a:solidFill>
                <a:latin typeface="Segoe Print" pitchFamily="2" charset="0"/>
              </a:rPr>
              <a:t>креативности</a:t>
            </a: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 учащихся</a:t>
            </a:r>
            <a:endParaRPr lang="ru-RU" sz="28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0066"/>
                </a:solidFill>
              </a:rPr>
              <a:t>Метод проектов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0066"/>
                </a:solidFill>
              </a:rPr>
              <a:t>Метод проблемного обучения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0066"/>
                </a:solidFill>
              </a:rPr>
              <a:t>Метод инверсии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0066"/>
                </a:solidFill>
              </a:rPr>
              <a:t>Метод уровневой дифференциации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0066"/>
                </a:solidFill>
              </a:rPr>
              <a:t>Метод эвристического комплекса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0066"/>
                </a:solidFill>
              </a:rPr>
              <a:t>Метод расчленения и индукции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0066"/>
                </a:solidFill>
              </a:rPr>
              <a:t>Метод «Мозговой штурм»</a:t>
            </a:r>
            <a:endParaRPr lang="ru-RU" sz="2800" b="1" dirty="0">
              <a:solidFill>
                <a:srgbClr val="000066"/>
              </a:solidFill>
            </a:endParaRPr>
          </a:p>
        </p:txBody>
      </p:sp>
      <p:pic>
        <p:nvPicPr>
          <p:cNvPr id="4098" name="Picture 2" descr="D:\фото класса\Фото 4 класс\снимок_020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221088"/>
            <a:ext cx="2759587" cy="1975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A50021"/>
                </a:solidFill>
                <a:latin typeface="Segoe Print" pitchFamily="2" charset="0"/>
              </a:rPr>
              <a:t>Развитие </a:t>
            </a:r>
            <a:r>
              <a:rPr lang="ru-RU" b="1" dirty="0" err="1" smtClean="0">
                <a:solidFill>
                  <a:srgbClr val="A50021"/>
                </a:solidFill>
                <a:latin typeface="Segoe Print" pitchFamily="2" charset="0"/>
              </a:rPr>
              <a:t>креативных</a:t>
            </a:r>
            <a:r>
              <a:rPr lang="ru-RU" b="1" dirty="0" smtClean="0">
                <a:solidFill>
                  <a:srgbClr val="A50021"/>
                </a:solidFill>
                <a:latin typeface="Segoe Print" pitchFamily="2" charset="0"/>
              </a:rPr>
              <a:t> способностей младших школьников средствами творческих заданий в учебном процессе</a:t>
            </a:r>
          </a:p>
          <a:p>
            <a:pPr algn="ctr">
              <a:buNone/>
            </a:pPr>
            <a:endParaRPr lang="ru-RU" b="1" dirty="0" smtClean="0">
              <a:solidFill>
                <a:srgbClr val="A50021"/>
              </a:solidFill>
              <a:latin typeface="Segoe Print" pitchFamily="2" charset="0"/>
            </a:endParaRPr>
          </a:p>
          <a:p>
            <a:pPr algn="r">
              <a:buNone/>
            </a:pPr>
            <a:r>
              <a:rPr lang="ru-RU" sz="2000" b="1" i="1" dirty="0" smtClean="0">
                <a:solidFill>
                  <a:srgbClr val="000066"/>
                </a:solidFill>
              </a:rPr>
              <a:t>Главное в педагогике не дать угаснуть 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000066"/>
                </a:solidFill>
              </a:rPr>
              <a:t>Божьему дару, не дать помешать 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000066"/>
                </a:solidFill>
              </a:rPr>
              <a:t>расцвести «таинственному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000066"/>
                </a:solidFill>
              </a:rPr>
              <a:t> цветку поэзии»  в душе ребенка.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000066"/>
                </a:solidFill>
              </a:rPr>
              <a:t>                                                                                                          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000066"/>
                </a:solidFill>
              </a:rPr>
              <a:t>Л.Н.Толстой</a:t>
            </a:r>
          </a:p>
          <a:p>
            <a:pPr algn="ctr">
              <a:buNone/>
            </a:pPr>
            <a:endParaRPr lang="ru-RU" b="1" dirty="0">
              <a:solidFill>
                <a:srgbClr val="A50021"/>
              </a:solidFill>
              <a:latin typeface="Segoe Print" pitchFamily="2" charset="0"/>
            </a:endParaRPr>
          </a:p>
        </p:txBody>
      </p:sp>
      <p:sp>
        <p:nvSpPr>
          <p:cNvPr id="2050" name="AutoShape 2" descr="ЦИПР - детский сад 2492 - Развиваем моторик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ЦИПР - детский сад 2492 - Развиваем моторик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Школьный сайт - История школ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996952"/>
            <a:ext cx="324036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Последовательность этапов урока и организация творческой деятельности учащихся</a:t>
            </a:r>
            <a:endParaRPr lang="ru-RU" sz="28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35280" cy="49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Система творческих заданий-</a:t>
            </a:r>
            <a:r>
              <a:rPr lang="ru-RU" b="1" dirty="0" smtClean="0">
                <a:latin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</a:rPr>
              <a:t>под ней понимается упорядоченное множество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</a:rPr>
              <a:t>взаимосвязанных заданий,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</a:rPr>
              <a:t>ориентирована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</a:rPr>
              <a:t>на познание, создание, преобразование в новом  качестве объектов, ситуаций, явлений,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</a:rPr>
              <a:t>направленных  на развитие </a:t>
            </a:r>
          </a:p>
          <a:p>
            <a:pPr algn="ctr">
              <a:buNone/>
            </a:pPr>
            <a:r>
              <a:rPr lang="ru-RU" b="1" dirty="0" err="1" smtClean="0">
                <a:solidFill>
                  <a:srgbClr val="000099"/>
                </a:solidFill>
                <a:latin typeface="Times New Roman" pitchFamily="18" charset="0"/>
              </a:rPr>
              <a:t>креативных</a:t>
            </a: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</a:rPr>
              <a:t> способностей младших школьников в учебном процессе</a:t>
            </a:r>
            <a:r>
              <a:rPr lang="ru-RU" b="1" dirty="0" smtClean="0">
                <a:latin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</a:rPr>
              <a:t>Основным условием творчества учащихся на моих уроках является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    создание «УСПЕХА».</a:t>
            </a:r>
            <a:r>
              <a:rPr lang="ru-RU" b="1" dirty="0" smtClean="0">
                <a:latin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003232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Творческие задания на комбинирование информации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выделение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главного</a:t>
            </a:r>
            <a:r>
              <a:rPr lang="en-US" sz="2400" b="1" dirty="0" smtClean="0">
                <a:solidFill>
                  <a:srgbClr val="0000FF"/>
                </a:solidFill>
              </a:rPr>
              <a:t> в </a:t>
            </a:r>
            <a:r>
              <a:rPr lang="en-US" sz="2400" b="1" dirty="0" err="1" smtClean="0">
                <a:solidFill>
                  <a:srgbClr val="0000FF"/>
                </a:solidFill>
              </a:rPr>
              <a:t>тексте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2400" b="1" dirty="0" smtClean="0">
                <a:solidFill>
                  <a:srgbClr val="A50021"/>
                </a:solidFill>
              </a:rPr>
              <a:t>В. Драгунский «Тайное становится явным»</a:t>
            </a:r>
          </a:p>
          <a:p>
            <a:pPr algn="ctr">
              <a:buNone/>
            </a:pP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1628800"/>
            <a:ext cx="7560840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Segoe Print" pitchFamily="2" charset="0"/>
              </a:rPr>
              <a:t>Сюжетная таблица</a:t>
            </a:r>
            <a:endParaRPr lang="ru-RU" sz="2800" b="1" dirty="0">
              <a:solidFill>
                <a:srgbClr val="008000"/>
              </a:solidFill>
              <a:latin typeface="Segoe Print" pitchFamily="2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3000373"/>
          <a:ext cx="8136904" cy="3192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7766"/>
                <a:gridCol w="1756995"/>
                <a:gridCol w="1627381"/>
                <a:gridCol w="1627381"/>
                <a:gridCol w="1627381"/>
              </a:tblGrid>
              <a:tr h="58278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66"/>
                          </a:solidFill>
                        </a:rPr>
                        <a:t>Кто?</a:t>
                      </a:r>
                      <a:endParaRPr lang="ru-RU" sz="2400" b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66"/>
                          </a:solidFill>
                        </a:rPr>
                        <a:t>Что?</a:t>
                      </a:r>
                      <a:endParaRPr lang="ru-RU" sz="2400" b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66"/>
                          </a:solidFill>
                        </a:rPr>
                        <a:t>Когда?</a:t>
                      </a:r>
                      <a:endParaRPr lang="ru-RU" sz="2400" b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66"/>
                          </a:solidFill>
                        </a:rPr>
                        <a:t>Где?</a:t>
                      </a:r>
                      <a:endParaRPr lang="ru-RU" sz="2400" b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66"/>
                          </a:solidFill>
                        </a:rPr>
                        <a:t>Почему?</a:t>
                      </a:r>
                      <a:endParaRPr lang="ru-RU" sz="2400" b="1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</a:tr>
              <a:tr h="86087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Дениска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выкинул кашу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утром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 окно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невкусная</a:t>
                      </a:r>
                      <a:endParaRPr lang="ru-RU" sz="2400" b="1" dirty="0"/>
                    </a:p>
                  </a:txBody>
                  <a:tcPr/>
                </a:tc>
              </a:tr>
              <a:tr h="58278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мама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увидела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потом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</a:tr>
              <a:tr h="58278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дядя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</a:tr>
              <a:tr h="58278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Дениска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sz="2000" b="1" dirty="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Перечисление предметов одного рода с последующим обобщением «Назови одним словом»</a:t>
            </a:r>
          </a:p>
          <a:p>
            <a:pPr algn="ctr">
              <a:buNone/>
            </a:pPr>
            <a:endParaRPr lang="ru-RU" sz="2000" b="1" dirty="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sz="2000" b="1" dirty="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sz="2000" b="1" dirty="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sz="2000" b="1" dirty="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000066"/>
                </a:solidFill>
              </a:rPr>
              <a:t>Устранение лишнего предмета в данной родовой группе «Найди лишнее»</a:t>
            </a:r>
          </a:p>
          <a:p>
            <a:pPr algn="ctr">
              <a:buNone/>
            </a:pPr>
            <a:r>
              <a:rPr lang="ru-RU" sz="2400" b="1" i="1" dirty="0" smtClean="0">
                <a:solidFill>
                  <a:srgbClr val="FF0000"/>
                </a:solidFill>
              </a:rPr>
              <a:t>Помидор, огурец, лук, яблоко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0066"/>
                </a:solidFill>
              </a:rPr>
              <a:t>Обозначение путем противопоставления или исключения</a:t>
            </a:r>
          </a:p>
          <a:p>
            <a:pPr algn="ctr">
              <a:buNone/>
            </a:pPr>
            <a:r>
              <a:rPr lang="ru-RU" sz="2400" b="1" i="1" dirty="0" smtClean="0">
                <a:solidFill>
                  <a:srgbClr val="FF0000"/>
                </a:solidFill>
              </a:rPr>
              <a:t>Шуба — одежда, а ботинки- ?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0066"/>
                </a:solidFill>
              </a:rPr>
              <a:t>Определение предметов по указанным признакам</a:t>
            </a:r>
          </a:p>
          <a:p>
            <a:pPr algn="ctr">
              <a:buNone/>
            </a:pPr>
            <a:r>
              <a:rPr lang="ru-RU" sz="2400" b="1" i="1" dirty="0" smtClean="0">
                <a:solidFill>
                  <a:srgbClr val="FF0000"/>
                </a:solidFill>
              </a:rPr>
              <a:t>Белый, сладкий — что это?</a:t>
            </a:r>
          </a:p>
          <a:p>
            <a:pPr algn="ctr">
              <a:buNone/>
            </a:pPr>
            <a:endParaRPr lang="ru-RU" sz="2400" b="1" i="1" dirty="0">
              <a:solidFill>
                <a:srgbClr val="000066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188640"/>
            <a:ext cx="7992888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Словарно – логические упражнения</a:t>
            </a:r>
            <a:endParaRPr lang="ru-RU" sz="2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44824"/>
            <a:ext cx="1224136" cy="1165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844824"/>
            <a:ext cx="1152128" cy="1176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844824"/>
            <a:ext cx="1296144" cy="119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algn="just">
              <a:buClr>
                <a:srgbClr val="9900FF"/>
              </a:buClr>
              <a:buNone/>
            </a:pPr>
            <a:endParaRPr lang="ru-RU" i="1" dirty="0" smtClean="0"/>
          </a:p>
          <a:p>
            <a:pPr algn="ctr">
              <a:buClr>
                <a:srgbClr val="9900FF"/>
              </a:buClr>
              <a:buNone/>
            </a:pPr>
            <a:r>
              <a:rPr lang="ru-RU" i="1" dirty="0" smtClean="0"/>
              <a:t>   </a:t>
            </a:r>
            <a:r>
              <a:rPr lang="ru-RU" sz="2400" i="1" dirty="0" smtClean="0"/>
              <a:t> Найди закономерность и нарисуй все следующие многоугольники</a:t>
            </a:r>
          </a:p>
          <a:p>
            <a:pPr algn="ctr">
              <a:buClr>
                <a:srgbClr val="9900FF"/>
              </a:buClr>
              <a:buNone/>
            </a:pPr>
            <a:endParaRPr lang="ru-RU" sz="2400" i="1" dirty="0" smtClean="0"/>
          </a:p>
          <a:p>
            <a:pPr algn="ctr">
              <a:buClr>
                <a:srgbClr val="9900FF"/>
              </a:buClr>
              <a:buNone/>
            </a:pPr>
            <a:endParaRPr lang="ru-RU" sz="2400" i="1" dirty="0" smtClean="0"/>
          </a:p>
          <a:p>
            <a:pPr algn="ctr">
              <a:buClr>
                <a:srgbClr val="9900FF"/>
              </a:buClr>
              <a:buNone/>
            </a:pPr>
            <a:r>
              <a:rPr lang="ru-RU" sz="2400" i="1" dirty="0" smtClean="0"/>
              <a:t>По какому принципу объединили данные фигуры</a:t>
            </a:r>
          </a:p>
          <a:p>
            <a:pPr algn="ctr">
              <a:buClr>
                <a:srgbClr val="9900FF"/>
              </a:buClr>
              <a:buNone/>
            </a:pPr>
            <a:endParaRPr lang="ru-RU" sz="2400" i="1" dirty="0" smtClean="0"/>
          </a:p>
          <a:p>
            <a:pPr algn="ctr">
              <a:buClr>
                <a:srgbClr val="9900FF"/>
              </a:buClr>
              <a:buNone/>
            </a:pPr>
            <a:endParaRPr lang="ru-RU" sz="2400" i="1" dirty="0" smtClean="0"/>
          </a:p>
          <a:p>
            <a:pPr algn="ctr">
              <a:buClr>
                <a:srgbClr val="9900FF"/>
              </a:buClr>
              <a:buNone/>
            </a:pPr>
            <a:endParaRPr lang="ru-RU" sz="2400" i="1" dirty="0" smtClean="0"/>
          </a:p>
          <a:p>
            <a:pPr algn="ctr">
              <a:buClr>
                <a:srgbClr val="9900FF"/>
              </a:buClr>
              <a:buNone/>
            </a:pPr>
            <a:r>
              <a:rPr lang="ru-RU" sz="2400" i="1" dirty="0" smtClean="0"/>
              <a:t>Раздели фигуры на группы</a:t>
            </a:r>
          </a:p>
          <a:p>
            <a:pPr algn="ctr">
              <a:buClr>
                <a:srgbClr val="9900FF"/>
              </a:buClr>
              <a:buNone/>
            </a:pPr>
            <a:endParaRPr lang="ru-RU" sz="2400" i="1" dirty="0" smtClean="0"/>
          </a:p>
          <a:p>
            <a:pPr algn="ctr">
              <a:buClr>
                <a:srgbClr val="9900FF"/>
              </a:buClr>
              <a:buNone/>
            </a:pPr>
            <a:endParaRPr lang="ru-RU" sz="2400" i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260648"/>
            <a:ext cx="7560840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Segoe Print" pitchFamily="2" charset="0"/>
              </a:rPr>
              <a:t>Закономерности</a:t>
            </a:r>
            <a:endParaRPr lang="ru-RU" sz="2800" b="1" dirty="0">
              <a:solidFill>
                <a:srgbClr val="008000"/>
              </a:solidFill>
              <a:latin typeface="Segoe Print" pitchFamily="2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411760" y="1844824"/>
            <a:ext cx="864096" cy="6983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1844824"/>
            <a:ext cx="720080" cy="6983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авильный пятиугольник 6"/>
          <p:cNvSpPr/>
          <p:nvPr/>
        </p:nvSpPr>
        <p:spPr>
          <a:xfrm>
            <a:off x="4572000" y="1772816"/>
            <a:ext cx="864096" cy="770384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5724128" y="1772816"/>
            <a:ext cx="864096" cy="7920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39552" y="3212976"/>
            <a:ext cx="914400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rot="8579596">
            <a:off x="1404021" y="3338365"/>
            <a:ext cx="1368152" cy="6983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магнитный диск 12"/>
          <p:cNvSpPr/>
          <p:nvPr/>
        </p:nvSpPr>
        <p:spPr>
          <a:xfrm>
            <a:off x="3347864" y="3284984"/>
            <a:ext cx="914400" cy="900680"/>
          </a:xfrm>
          <a:prstGeom prst="flowChartMagneticDis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уб 13"/>
          <p:cNvSpPr/>
          <p:nvPr/>
        </p:nvSpPr>
        <p:spPr>
          <a:xfrm>
            <a:off x="4427984" y="3284984"/>
            <a:ext cx="864096" cy="864096"/>
          </a:xfrm>
          <a:prstGeom prst="cub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араллелограмм 15"/>
          <p:cNvSpPr/>
          <p:nvPr/>
        </p:nvSpPr>
        <p:spPr>
          <a:xfrm>
            <a:off x="5796136" y="3284984"/>
            <a:ext cx="936104" cy="842392"/>
          </a:xfrm>
          <a:prstGeom prst="parallelogram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омб 16"/>
          <p:cNvSpPr/>
          <p:nvPr/>
        </p:nvSpPr>
        <p:spPr>
          <a:xfrm>
            <a:off x="6732240" y="3212976"/>
            <a:ext cx="914400" cy="914400"/>
          </a:xfrm>
          <a:prstGeom prst="diamo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Трапеция 17"/>
          <p:cNvSpPr/>
          <p:nvPr/>
        </p:nvSpPr>
        <p:spPr>
          <a:xfrm>
            <a:off x="7740352" y="3284984"/>
            <a:ext cx="720080" cy="864096"/>
          </a:xfrm>
          <a:prstGeom prst="trapezoi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139952" y="5013176"/>
            <a:ext cx="914400" cy="914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ый треугольник 19"/>
          <p:cNvSpPr/>
          <p:nvPr/>
        </p:nvSpPr>
        <p:spPr>
          <a:xfrm>
            <a:off x="3059832" y="4941168"/>
            <a:ext cx="914400" cy="914400"/>
          </a:xfrm>
          <a:prstGeom prst="rtTriangl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Восьмиугольник 20"/>
          <p:cNvSpPr/>
          <p:nvPr/>
        </p:nvSpPr>
        <p:spPr>
          <a:xfrm>
            <a:off x="5364088" y="5013176"/>
            <a:ext cx="914400" cy="914400"/>
          </a:xfrm>
          <a:prstGeom prst="oct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решение 21"/>
          <p:cNvSpPr/>
          <p:nvPr/>
        </p:nvSpPr>
        <p:spPr>
          <a:xfrm>
            <a:off x="1835696" y="5013176"/>
            <a:ext cx="914400" cy="828672"/>
          </a:xfrm>
          <a:prstGeom prst="flowChartDecisi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5400000">
            <a:off x="6336196" y="5193196"/>
            <a:ext cx="1224136" cy="57606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400" dirty="0" smtClean="0"/>
              <a:t>Предлагается в течение одной минуты рассказать о своем объекте так, чтобы поняли, что имеет в виду говорящий. Нельзя только называть свое слово и жестикулировать руками</a:t>
            </a:r>
            <a:r>
              <a:rPr lang="ru-RU" dirty="0" smtClean="0"/>
              <a:t>.</a:t>
            </a:r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ru-RU" sz="2600" dirty="0" smtClean="0"/>
              <a:t>Прочитайте 5 слов.</a:t>
            </a:r>
          </a:p>
          <a:p>
            <a:pPr>
              <a:buNone/>
            </a:pPr>
            <a:r>
              <a:rPr lang="ru-RU" sz="2600" dirty="0" smtClean="0"/>
              <a:t>Где спрятано шестое? Покажите. </a:t>
            </a:r>
          </a:p>
          <a:p>
            <a:pPr>
              <a:buNone/>
            </a:pPr>
            <a:r>
              <a:rPr lang="ru-RU" sz="2600" dirty="0" smtClean="0"/>
              <a:t>		</a:t>
            </a:r>
            <a:r>
              <a:rPr lang="ru-RU" sz="2600" b="1" dirty="0" smtClean="0">
                <a:solidFill>
                  <a:srgbClr val="FF0000"/>
                </a:solidFill>
              </a:rPr>
              <a:t>Ш</a:t>
            </a:r>
            <a:r>
              <a:rPr lang="ru-RU" sz="2600" b="1" dirty="0" smtClean="0"/>
              <a:t>АЛАШ</a:t>
            </a:r>
          </a:p>
          <a:p>
            <a:pPr>
              <a:buNone/>
            </a:pPr>
            <a:r>
              <a:rPr lang="ru-RU" sz="2600" b="1" dirty="0" smtClean="0"/>
              <a:t>		</a:t>
            </a:r>
            <a:r>
              <a:rPr lang="ru-RU" sz="2600" b="1" dirty="0" smtClean="0">
                <a:solidFill>
                  <a:srgbClr val="FF0000"/>
                </a:solidFill>
              </a:rPr>
              <a:t>К</a:t>
            </a:r>
            <a:r>
              <a:rPr lang="ru-RU" sz="2600" b="1" dirty="0" smtClean="0"/>
              <a:t>ОРОВА</a:t>
            </a:r>
          </a:p>
          <a:p>
            <a:pPr>
              <a:buNone/>
            </a:pPr>
            <a:r>
              <a:rPr lang="ru-RU" sz="2600" b="1" dirty="0" smtClean="0"/>
              <a:t>		</a:t>
            </a:r>
            <a:r>
              <a:rPr lang="ru-RU" sz="2600" b="1" dirty="0" smtClean="0">
                <a:solidFill>
                  <a:srgbClr val="FF0000"/>
                </a:solidFill>
              </a:rPr>
              <a:t>О</a:t>
            </a:r>
            <a:r>
              <a:rPr lang="ru-RU" sz="2600" b="1" dirty="0" smtClean="0"/>
              <a:t>СЫ</a:t>
            </a:r>
          </a:p>
          <a:p>
            <a:pPr>
              <a:buNone/>
            </a:pPr>
            <a:r>
              <a:rPr lang="ru-RU" sz="2600" b="1" dirty="0" smtClean="0"/>
              <a:t>		</a:t>
            </a:r>
            <a:r>
              <a:rPr lang="ru-RU" sz="2600" b="1" dirty="0" smtClean="0">
                <a:solidFill>
                  <a:srgbClr val="FF0000"/>
                </a:solidFill>
              </a:rPr>
              <a:t>Л</a:t>
            </a:r>
            <a:r>
              <a:rPr lang="ru-RU" sz="2600" b="1" dirty="0" smtClean="0"/>
              <a:t>УНА</a:t>
            </a:r>
          </a:p>
          <a:p>
            <a:pPr>
              <a:buNone/>
            </a:pPr>
            <a:r>
              <a:rPr lang="ru-RU" sz="2600" b="1" dirty="0" smtClean="0"/>
              <a:t>		</a:t>
            </a:r>
            <a:r>
              <a:rPr lang="ru-RU" sz="2600" b="1" dirty="0" smtClean="0">
                <a:solidFill>
                  <a:srgbClr val="FF0000"/>
                </a:solidFill>
              </a:rPr>
              <a:t>А</a:t>
            </a:r>
            <a:r>
              <a:rPr lang="ru-RU" sz="2600" b="1" dirty="0" smtClean="0"/>
              <a:t>ВТОБУС </a:t>
            </a:r>
            <a:endParaRPr lang="ru-RU" sz="2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188640"/>
            <a:ext cx="7992888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Игра в «определение»</a:t>
            </a:r>
            <a:endParaRPr lang="ru-RU" sz="2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132856"/>
            <a:ext cx="2376264" cy="166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4077072"/>
            <a:ext cx="2664296" cy="1998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00CC"/>
                </a:solidFill>
              </a:rPr>
              <a:t>Мы говорим почва. А что же такое почва? </a:t>
            </a:r>
          </a:p>
          <a:p>
            <a:pPr>
              <a:buNone/>
            </a:pPr>
            <a:r>
              <a:rPr lang="ru-RU" dirty="0" smtClean="0"/>
              <a:t>     Каждая группа после обсуждения высказывает свои предположения.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- Почва – это …</a:t>
            </a:r>
          </a:p>
          <a:p>
            <a:pPr lvl="0"/>
            <a:r>
              <a:rPr lang="ru-RU" b="1" dirty="0" smtClean="0"/>
              <a:t>… земля</a:t>
            </a:r>
          </a:p>
          <a:p>
            <a:pPr lvl="0"/>
            <a:r>
              <a:rPr lang="ru-RU" b="1" dirty="0" smtClean="0"/>
              <a:t>… растительная земля</a:t>
            </a:r>
          </a:p>
          <a:p>
            <a:pPr lvl="0"/>
            <a:r>
              <a:rPr lang="ru-RU" b="1" dirty="0" smtClean="0"/>
              <a:t>… вещество</a:t>
            </a:r>
          </a:p>
          <a:p>
            <a:pPr lvl="0"/>
            <a:r>
              <a:rPr lang="ru-RU" b="1" dirty="0" smtClean="0"/>
              <a:t>… суша, а не вода</a:t>
            </a:r>
          </a:p>
          <a:p>
            <a:pPr lvl="0"/>
            <a:r>
              <a:rPr lang="ru-RU" b="1" dirty="0" smtClean="0"/>
              <a:t>… место обитания, дом животных </a:t>
            </a:r>
          </a:p>
          <a:p>
            <a:pPr lvl="0"/>
            <a:r>
              <a:rPr lang="ru-RU" b="1" dirty="0" smtClean="0"/>
              <a:t>…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920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Segoe Print" pitchFamily="2" charset="0"/>
                <a:cs typeface="Arial" pitchFamily="34" charset="0"/>
              </a:rPr>
              <a:t>Корзина идей</a:t>
            </a:r>
            <a:endParaRPr lang="ru-RU" sz="3200" b="1" dirty="0">
              <a:solidFill>
                <a:srgbClr val="008000"/>
              </a:solidFill>
              <a:latin typeface="Segoe Print" pitchFamily="2" charset="0"/>
              <a:cs typeface="Arial" pitchFamily="34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204864"/>
            <a:ext cx="3312368" cy="248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сравнение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040560"/>
          </a:xfrm>
        </p:spPr>
        <p:txBody>
          <a:bodyPr/>
          <a:lstStyle/>
          <a:p>
            <a:r>
              <a:rPr lang="ru-RU" b="1" dirty="0" smtClean="0">
                <a:solidFill>
                  <a:srgbClr val="CC0066"/>
                </a:solidFill>
              </a:rPr>
              <a:t>   Чем отличаются </a:t>
            </a:r>
          </a:p>
          <a:p>
            <a:pPr>
              <a:buNone/>
            </a:pPr>
            <a:r>
              <a:rPr lang="ru-RU" b="1" dirty="0" smtClean="0">
                <a:solidFill>
                  <a:srgbClr val="CC0066"/>
                </a:solidFill>
              </a:rPr>
              <a:t>        картинки?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   </a:t>
            </a:r>
            <a:r>
              <a:rPr lang="ru-RU" dirty="0" smtClean="0">
                <a:solidFill>
                  <a:srgbClr val="000066"/>
                </a:solidFill>
              </a:rPr>
              <a:t>Раскрась участки, на которых ты встретишь такие фигуры (даются образцы различных фигур и большой рисунок, который составляют эти фигуры)</a:t>
            </a:r>
          </a:p>
          <a:p>
            <a:r>
              <a:rPr lang="ru-RU" dirty="0" smtClean="0"/>
              <a:t>    </a:t>
            </a:r>
            <a:r>
              <a:rPr lang="ru-RU" b="1" dirty="0" smtClean="0">
                <a:solidFill>
                  <a:srgbClr val="008000"/>
                </a:solidFill>
              </a:rPr>
              <a:t>Дорисуй рисунки, чтобы </a:t>
            </a:r>
          </a:p>
          <a:p>
            <a:pPr>
              <a:buNone/>
            </a:pPr>
            <a:r>
              <a:rPr lang="ru-RU" b="1" dirty="0" smtClean="0">
                <a:solidFill>
                  <a:srgbClr val="008000"/>
                </a:solidFill>
              </a:rPr>
              <a:t>       они были одинаковыми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908720"/>
            <a:ext cx="367240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293096"/>
            <a:ext cx="1860798" cy="172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/>
              <a:t>   		</a:t>
            </a:r>
            <a:r>
              <a:rPr lang="ru-RU" b="1" i="1" dirty="0" smtClean="0">
                <a:solidFill>
                  <a:srgbClr val="0000CC"/>
                </a:solidFill>
              </a:rPr>
              <a:t> </a:t>
            </a:r>
            <a:r>
              <a:rPr lang="ru-RU" sz="2800" b="1" i="1" dirty="0" smtClean="0">
                <a:solidFill>
                  <a:srgbClr val="0000CC"/>
                </a:solidFill>
              </a:rPr>
              <a:t>... живёт на коврике. ... бережёт своё брюшко в виде колёсика. «Хвост» не даёт ... уползти от меня далеко. ... я рисую ... . ...— не только сложное устройство, но и полезный зверёк.  ... помогает работать на компьютере и поддерживать экосистему планеты.</a:t>
            </a:r>
            <a:endParaRPr lang="ru-RU" b="1" dirty="0" smtClean="0">
              <a:solidFill>
                <a:srgbClr val="0000CC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0000CC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332656"/>
            <a:ext cx="7920880" cy="108012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8000"/>
                </a:solidFill>
              </a:rPr>
              <a:t>Создание двух текстов из одного, содержащего слова - омонимы.</a:t>
            </a:r>
            <a:endParaRPr lang="ru-RU" sz="2800" dirty="0">
              <a:solidFill>
                <a:srgbClr val="008000"/>
              </a:solidFill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149080"/>
            <a:ext cx="2088232" cy="207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149080"/>
            <a:ext cx="2088232" cy="2041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dirty="0" smtClean="0"/>
              <a:t> </a:t>
            </a:r>
            <a:endParaRPr lang="ru-RU" b="1" dirty="0" smtClean="0">
              <a:solidFill>
                <a:srgbClr val="0000CC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332656"/>
            <a:ext cx="7992888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«Волшебные кляксы»</a:t>
            </a:r>
            <a:endParaRPr lang="ru-RU" sz="2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C:\Users\Алексей\Desktop\Новая папка\IMG_38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3505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лексей\Desktop\Новая папка\IMG_38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16016" y="1196752"/>
            <a:ext cx="3627438" cy="2438400"/>
          </a:xfrm>
          <a:prstGeom prst="rect">
            <a:avLst/>
          </a:prstGeom>
          <a:noFill/>
        </p:spPr>
      </p:pic>
      <p:pic>
        <p:nvPicPr>
          <p:cNvPr id="8" name="Picture 4" descr="C:\Users\Алексей\Desktop\Новая папка\IMG_38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789040"/>
            <a:ext cx="35052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Users\Алексей\Desktop\Новая папка\IMG_38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89040"/>
            <a:ext cx="35814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Segoe Print" pitchFamily="2" charset="0"/>
              </a:rPr>
              <a:t>Главная цель школы </a:t>
            </a:r>
            <a:br>
              <a:rPr lang="ru-RU" sz="3200" b="1" dirty="0" smtClean="0">
                <a:solidFill>
                  <a:srgbClr val="C00000"/>
                </a:solidFill>
                <a:latin typeface="Segoe Print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Segoe Print" pitchFamily="2" charset="0"/>
              </a:rPr>
              <a:t>в современных условиях</a:t>
            </a:r>
            <a:endParaRPr lang="ru-RU" sz="32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  </a:t>
            </a:r>
            <a:r>
              <a:rPr lang="ru-RU" b="1" dirty="0" smtClean="0">
                <a:solidFill>
                  <a:srgbClr val="000066"/>
                </a:solidFill>
              </a:rPr>
              <a:t>разностороннее развитие детей, их познавательных интересов, </a:t>
            </a:r>
            <a:r>
              <a:rPr lang="ru-RU" b="1" dirty="0" err="1" smtClean="0">
                <a:solidFill>
                  <a:srgbClr val="000066"/>
                </a:solidFill>
              </a:rPr>
              <a:t>креативных</a:t>
            </a:r>
            <a:r>
              <a:rPr lang="ru-RU" b="1" dirty="0" smtClean="0">
                <a:solidFill>
                  <a:srgbClr val="000066"/>
                </a:solidFill>
              </a:rPr>
              <a:t> (творческих) способностей</a:t>
            </a:r>
            <a:endParaRPr lang="ru-RU" b="1" dirty="0">
              <a:solidFill>
                <a:srgbClr val="000066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b="5555"/>
          <a:stretch>
            <a:fillRect/>
          </a:stretch>
        </p:blipFill>
        <p:spPr bwMode="auto">
          <a:xfrm>
            <a:off x="1619672" y="3356992"/>
            <a:ext cx="5599509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sz="3200" b="1" dirty="0" smtClean="0">
                <a:solidFill>
                  <a:srgbClr val="0000CC"/>
                </a:solidFill>
              </a:rPr>
              <a:t>систематизация 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>
                <a:solidFill>
                  <a:srgbClr val="000066"/>
                </a:solidFill>
              </a:rPr>
              <a:t>родник </a:t>
            </a:r>
          </a:p>
          <a:p>
            <a:pPr algn="ctr">
              <a:buNone/>
            </a:pPr>
            <a:endParaRPr lang="ru-RU" b="1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0066"/>
                </a:solidFill>
              </a:rPr>
              <a:t>ручей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66"/>
                </a:solidFill>
              </a:rPr>
              <a:t>      		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66"/>
                </a:solidFill>
              </a:rPr>
              <a:t>			      река		озеро</a:t>
            </a:r>
          </a:p>
          <a:p>
            <a:pPr algn="ctr">
              <a:buNone/>
            </a:pPr>
            <a:endParaRPr lang="ru-RU" b="1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0066"/>
                </a:solidFill>
              </a:rPr>
              <a:t>море</a:t>
            </a:r>
          </a:p>
          <a:p>
            <a:pPr algn="ctr">
              <a:buNone/>
            </a:pPr>
            <a:endParaRPr lang="ru-RU" b="1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0066"/>
                </a:solidFill>
              </a:rPr>
              <a:t>океан </a:t>
            </a:r>
          </a:p>
          <a:p>
            <a:pPr algn="ctr">
              <a:buNone/>
            </a:pPr>
            <a:endParaRPr lang="ru-RU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908720"/>
            <a:ext cx="7992888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«Системный лифт»</a:t>
            </a:r>
            <a:endParaRPr lang="ru-RU" sz="2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572000" y="234888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572000" y="314096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572000" y="4077072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148064" y="3861048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572000" y="501317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48880"/>
            <a:ext cx="302433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260648"/>
            <a:ext cx="7992888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Кластер</a:t>
            </a:r>
            <a:endParaRPr lang="ru-RU" sz="2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1124744"/>
            <a:ext cx="6480720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Имя существительное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140968"/>
            <a:ext cx="2016224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000" b="1" dirty="0" smtClean="0"/>
              <a:t>одушевлённое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717032"/>
            <a:ext cx="2160240" cy="43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000" b="1" dirty="0" smtClean="0"/>
              <a:t>неодушевлённое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4437112"/>
            <a:ext cx="1800200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Творительный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00192" y="3861048"/>
            <a:ext cx="1800200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Винительный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87824" y="2492896"/>
            <a:ext cx="1440160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Женский род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43808" y="4077072"/>
            <a:ext cx="1620180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 склонение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4653136"/>
            <a:ext cx="2232248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Собственное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00192" y="2132856"/>
            <a:ext cx="1800200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Именительный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2708920"/>
            <a:ext cx="1800200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Родительный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3284984"/>
            <a:ext cx="1800200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Дательный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5229200"/>
            <a:ext cx="15841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 склонение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63888" y="4653136"/>
            <a:ext cx="1548172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 склонение</a:t>
            </a:r>
            <a:endParaRPr lang="ru-RU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2060848"/>
            <a:ext cx="1872208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Кто?       Что?</a:t>
            </a: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788024" y="2492896"/>
            <a:ext cx="136815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Мужской род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3212976"/>
            <a:ext cx="1224136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Средний род</a:t>
            </a:r>
            <a:endParaRPr lang="ru-RU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300192" y="5013176"/>
            <a:ext cx="1800200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Предложный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 rot="5400000">
            <a:off x="7740352" y="2636912"/>
            <a:ext cx="158417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b="1" dirty="0" smtClean="0"/>
              <a:t>Единственное число</a:t>
            </a:r>
            <a:endParaRPr lang="ru-RU" b="1" dirty="0"/>
          </a:p>
        </p:txBody>
      </p:sp>
      <p:sp>
        <p:nvSpPr>
          <p:cNvPr id="24" name="Прямоугольник 23"/>
          <p:cNvSpPr/>
          <p:nvPr/>
        </p:nvSpPr>
        <p:spPr>
          <a:xfrm rot="5400000">
            <a:off x="7596336" y="4509120"/>
            <a:ext cx="1872208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Множественное число</a:t>
            </a:r>
            <a:endParaRPr lang="ru-RU" b="1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971600" y="1772816"/>
            <a:ext cx="432048" cy="21602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3347864" y="1772816"/>
            <a:ext cx="1152128" cy="64807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21" idx="0"/>
          </p:cNvCxnSpPr>
          <p:nvPr/>
        </p:nvCxnSpPr>
        <p:spPr>
          <a:xfrm>
            <a:off x="4499992" y="1772816"/>
            <a:ext cx="36004" cy="144016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20" idx="0"/>
          </p:cNvCxnSpPr>
          <p:nvPr/>
        </p:nvCxnSpPr>
        <p:spPr>
          <a:xfrm>
            <a:off x="4499992" y="1772816"/>
            <a:ext cx="972108" cy="72008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2555776" y="1700808"/>
            <a:ext cx="8384" cy="295232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7884368" y="1700808"/>
            <a:ext cx="504056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2915816" y="1700808"/>
            <a:ext cx="0" cy="23762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flipH="1">
            <a:off x="539552" y="2492896"/>
            <a:ext cx="540060" cy="64807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1403648" y="2492896"/>
            <a:ext cx="432048" cy="64807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7164288" y="1772816"/>
            <a:ext cx="0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>
          <a:xfrm>
            <a:off x="1043608" y="5229200"/>
            <a:ext cx="2232248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Нарицательное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Group 7"/>
          <p:cNvGrpSpPr>
            <a:grpSpLocks noGrp="1" noChangeAspect="1"/>
          </p:cNvGrpSpPr>
          <p:nvPr>
            <p:ph idx="1"/>
          </p:nvPr>
        </p:nvGrpSpPr>
        <p:grpSpPr bwMode="auto">
          <a:xfrm>
            <a:off x="457200" y="1196460"/>
            <a:ext cx="8229600" cy="6625027"/>
            <a:chOff x="4894" y="-244"/>
            <a:chExt cx="6579" cy="5050"/>
          </a:xfrm>
        </p:grpSpPr>
        <p:sp>
          <p:nvSpPr>
            <p:cNvPr id="5" name="AutoShape 8"/>
            <p:cNvSpPr>
              <a:spLocks noChangeAspect="1" noChangeArrowheads="1"/>
            </p:cNvSpPr>
            <p:nvPr/>
          </p:nvSpPr>
          <p:spPr bwMode="auto">
            <a:xfrm>
              <a:off x="4894" y="-134"/>
              <a:ext cx="6579" cy="4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5771" y="-244"/>
              <a:ext cx="4738" cy="44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pPr algn="ctr"/>
              <a:r>
                <a:rPr lang="ru-RU" sz="1600" dirty="0"/>
                <a:t>        </a:t>
              </a:r>
              <a:r>
                <a:rPr lang="ru-RU" sz="1600" b="1" dirty="0"/>
                <a:t>Как правильно написать </a:t>
              </a:r>
              <a:r>
                <a:rPr lang="ru-RU" sz="1600" b="1" i="1" dirty="0"/>
                <a:t>слышимое</a:t>
              </a:r>
              <a:r>
                <a:rPr lang="ru-RU" sz="1600" b="1" dirty="0"/>
                <a:t> слово с безударным гласным?</a:t>
              </a:r>
              <a:endParaRPr lang="ru-RU" sz="2400" dirty="0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5996" y="799"/>
              <a:ext cx="4605" cy="2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r>
                <a:rPr lang="ru-RU" sz="1400" b="1" dirty="0">
                  <a:solidFill>
                    <a:srgbClr val="FF0000"/>
                  </a:solidFill>
                </a:rPr>
                <a:t>Выясняю, </a:t>
              </a:r>
              <a:r>
                <a:rPr lang="ru-RU" sz="1400" b="1" i="1" dirty="0">
                  <a:solidFill>
                    <a:srgbClr val="FF0000"/>
                  </a:solidFill>
                </a:rPr>
                <a:t>в какой части слова  находится звук </a:t>
              </a:r>
              <a:r>
                <a:rPr lang="ru-RU" sz="1400" b="1" dirty="0">
                  <a:solidFill>
                    <a:srgbClr val="FF0000"/>
                  </a:solidFill>
                </a:rPr>
                <a:t>(«опасное место»)</a:t>
              </a:r>
              <a:endParaRPr lang="ru-RU" sz="2000" b="1" dirty="0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7087" y="375"/>
              <a:ext cx="2281" cy="25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r>
                <a:rPr lang="ru-RU" sz="1100" b="1" dirty="0">
                  <a:solidFill>
                    <a:srgbClr val="0000FF"/>
                  </a:solidFill>
                </a:rPr>
                <a:t>Определяю </a:t>
              </a:r>
              <a:r>
                <a:rPr lang="ru-RU" sz="1100" b="1" i="1" dirty="0">
                  <a:solidFill>
                    <a:srgbClr val="0000FF"/>
                  </a:solidFill>
                </a:rPr>
                <a:t>ударение и безударные слоги</a:t>
              </a:r>
              <a:endParaRPr lang="ru-RU" sz="2400" b="1" dirty="0"/>
            </a:p>
          </p:txBody>
        </p:sp>
        <p:sp>
          <p:nvSpPr>
            <p:cNvPr id="9" name="Line 12"/>
            <p:cNvSpPr>
              <a:spLocks noChangeShapeType="1"/>
            </p:cNvSpPr>
            <p:nvPr/>
          </p:nvSpPr>
          <p:spPr bwMode="auto">
            <a:xfrm flipH="1">
              <a:off x="8228" y="205"/>
              <a:ext cx="1" cy="1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 flipH="1">
              <a:off x="8228" y="629"/>
              <a:ext cx="1" cy="16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 flipH="1">
              <a:off x="5859" y="1052"/>
              <a:ext cx="2281" cy="593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4982" y="1645"/>
              <a:ext cx="877" cy="25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r>
                <a:rPr lang="ru-RU" sz="1200" b="1" dirty="0">
                  <a:solidFill>
                    <a:schemeClr val="hlink"/>
                  </a:solidFill>
                </a:rPr>
                <a:t>в  приставке</a:t>
              </a:r>
              <a:endParaRPr lang="ru-RU" sz="2800" b="1" dirty="0">
                <a:solidFill>
                  <a:schemeClr val="hlink"/>
                </a:solidFill>
              </a:endParaRPr>
            </a:p>
          </p:txBody>
        </p:sp>
        <p:sp>
          <p:nvSpPr>
            <p:cNvPr id="13" name="Line 16"/>
            <p:cNvSpPr>
              <a:spLocks noChangeShapeType="1"/>
            </p:cNvSpPr>
            <p:nvPr/>
          </p:nvSpPr>
          <p:spPr bwMode="auto">
            <a:xfrm>
              <a:off x="5245" y="1899"/>
              <a:ext cx="1" cy="255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4894" y="2154"/>
              <a:ext cx="1053" cy="78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pPr algn="ctr"/>
              <a:r>
                <a:rPr lang="ru-RU" sz="1100" b="1" dirty="0"/>
                <a:t>Вспоминаю написание приставок   </a:t>
              </a:r>
              <a:r>
                <a:rPr lang="ru-RU" sz="1100" b="1" dirty="0">
                  <a:solidFill>
                    <a:srgbClr val="FF3300"/>
                  </a:solidFill>
                </a:rPr>
                <a:t>о-, об-, от-, до-, по-, под-, про-, пе</a:t>
              </a:r>
              <a:r>
                <a:rPr lang="ru-RU" sz="1000" b="1" dirty="0">
                  <a:solidFill>
                    <a:srgbClr val="FF3300"/>
                  </a:solidFill>
                </a:rPr>
                <a:t>ре-</a:t>
              </a:r>
              <a:endParaRPr lang="ru-RU" b="1" dirty="0">
                <a:solidFill>
                  <a:srgbClr val="FF3300"/>
                </a:solidFill>
              </a:endParaRPr>
            </a:p>
          </p:txBody>
        </p:sp>
        <p:sp>
          <p:nvSpPr>
            <p:cNvPr id="15" name="Line 18"/>
            <p:cNvSpPr>
              <a:spLocks noChangeShapeType="1"/>
            </p:cNvSpPr>
            <p:nvPr/>
          </p:nvSpPr>
          <p:spPr bwMode="auto">
            <a:xfrm flipH="1">
              <a:off x="6912" y="1052"/>
              <a:ext cx="1228" cy="593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6210" y="1645"/>
              <a:ext cx="702" cy="25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pPr algn="ctr"/>
              <a:r>
                <a:rPr lang="ru-RU" sz="1100" b="1" dirty="0">
                  <a:solidFill>
                    <a:schemeClr val="accent2"/>
                  </a:solidFill>
                </a:rPr>
                <a:t>в корне</a:t>
              </a:r>
              <a:endParaRPr lang="ru-RU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17" name="Line 20"/>
            <p:cNvSpPr>
              <a:spLocks noChangeShapeType="1"/>
            </p:cNvSpPr>
            <p:nvPr/>
          </p:nvSpPr>
          <p:spPr bwMode="auto">
            <a:xfrm>
              <a:off x="6561" y="1899"/>
              <a:ext cx="1" cy="25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6122" y="2154"/>
              <a:ext cx="965" cy="76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r>
                <a:rPr lang="ru-RU" sz="1100" b="1" dirty="0"/>
                <a:t>изменяю слово, подбираю </a:t>
              </a:r>
              <a:r>
                <a:rPr lang="ru-RU" sz="1100" b="1" dirty="0">
                  <a:solidFill>
                    <a:srgbClr val="FF3300"/>
                  </a:solidFill>
                </a:rPr>
                <a:t>однокоренные </a:t>
              </a:r>
              <a:r>
                <a:rPr lang="ru-RU" sz="1100" b="1" dirty="0"/>
                <a:t>с ударением на нужном звуке</a:t>
              </a:r>
              <a:r>
                <a:rPr lang="ru-RU" sz="1000" dirty="0"/>
                <a:t> </a:t>
              </a:r>
              <a:endParaRPr lang="ru-RU" dirty="0"/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>
              <a:off x="8140" y="1052"/>
              <a:ext cx="877" cy="509"/>
            </a:xfrm>
            <a:prstGeom prst="line">
              <a:avLst/>
            </a:prstGeom>
            <a:noFill/>
            <a:ln w="28575">
              <a:solidFill>
                <a:srgbClr val="CC3399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Rectangle 23"/>
            <p:cNvSpPr>
              <a:spLocks noChangeArrowheads="1"/>
            </p:cNvSpPr>
            <p:nvPr/>
          </p:nvSpPr>
          <p:spPr bwMode="auto">
            <a:xfrm>
              <a:off x="8491" y="1561"/>
              <a:ext cx="965" cy="25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pPr algn="ctr"/>
              <a:r>
                <a:rPr lang="ru-RU" sz="1200" b="1" dirty="0">
                  <a:solidFill>
                    <a:srgbClr val="CC3399"/>
                  </a:solidFill>
                </a:rPr>
                <a:t>в окончании</a:t>
              </a:r>
              <a:endParaRPr lang="ru-RU" sz="2800" b="1" dirty="0">
                <a:solidFill>
                  <a:srgbClr val="CC3399"/>
                </a:solidFill>
              </a:endParaRPr>
            </a:p>
          </p:txBody>
        </p:sp>
        <p:sp>
          <p:nvSpPr>
            <p:cNvPr id="21" name="Line 24"/>
            <p:cNvSpPr>
              <a:spLocks noChangeShapeType="1"/>
            </p:cNvSpPr>
            <p:nvPr/>
          </p:nvSpPr>
          <p:spPr bwMode="auto">
            <a:xfrm flipH="1">
              <a:off x="8228" y="1815"/>
              <a:ext cx="702" cy="254"/>
            </a:xfrm>
            <a:prstGeom prst="line">
              <a:avLst/>
            </a:prstGeom>
            <a:noFill/>
            <a:ln w="9525">
              <a:solidFill>
                <a:srgbClr val="FF99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Rectangle 25"/>
            <p:cNvSpPr>
              <a:spLocks noChangeArrowheads="1"/>
            </p:cNvSpPr>
            <p:nvPr/>
          </p:nvSpPr>
          <p:spPr bwMode="auto">
            <a:xfrm>
              <a:off x="7175" y="2069"/>
              <a:ext cx="1050" cy="2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r>
                <a:rPr lang="ru-RU" sz="1100" b="1" dirty="0">
                  <a:solidFill>
                    <a:srgbClr val="008000"/>
                  </a:solidFill>
                </a:rPr>
                <a:t>существительного</a:t>
              </a:r>
              <a:endParaRPr lang="ru-RU" sz="2400" b="1" dirty="0">
                <a:solidFill>
                  <a:srgbClr val="008000"/>
                </a:solidFill>
              </a:endParaRPr>
            </a:p>
          </p:txBody>
        </p:sp>
        <p:sp>
          <p:nvSpPr>
            <p:cNvPr id="23" name="Line 26"/>
            <p:cNvSpPr>
              <a:spLocks noChangeShapeType="1"/>
            </p:cNvSpPr>
            <p:nvPr/>
          </p:nvSpPr>
          <p:spPr bwMode="auto">
            <a:xfrm>
              <a:off x="8929" y="1815"/>
              <a:ext cx="1" cy="254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Rectangle 27"/>
            <p:cNvSpPr>
              <a:spLocks noChangeArrowheads="1"/>
            </p:cNvSpPr>
            <p:nvPr/>
          </p:nvSpPr>
          <p:spPr bwMode="auto">
            <a:xfrm>
              <a:off x="8579" y="2069"/>
              <a:ext cx="965" cy="25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r>
                <a:rPr lang="ru-RU" sz="1100" b="1" dirty="0">
                  <a:solidFill>
                    <a:srgbClr val="FF3300"/>
                  </a:solidFill>
                </a:rPr>
                <a:t>прилагательного</a:t>
              </a:r>
              <a:endParaRPr lang="ru-RU" sz="2400" b="1" dirty="0">
                <a:solidFill>
                  <a:srgbClr val="FF3300"/>
                </a:solidFill>
              </a:endParaRPr>
            </a:p>
          </p:txBody>
        </p:sp>
        <p:sp>
          <p:nvSpPr>
            <p:cNvPr id="25" name="Line 28"/>
            <p:cNvSpPr>
              <a:spLocks noChangeShapeType="1"/>
            </p:cNvSpPr>
            <p:nvPr/>
          </p:nvSpPr>
          <p:spPr bwMode="auto">
            <a:xfrm>
              <a:off x="8929" y="1815"/>
              <a:ext cx="965" cy="254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9894" y="2069"/>
              <a:ext cx="676" cy="2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r>
                <a:rPr lang="ru-RU" sz="1200" b="1" dirty="0">
                  <a:solidFill>
                    <a:srgbClr val="CC3300"/>
                  </a:solidFill>
                </a:rPr>
                <a:t>глагола</a:t>
              </a:r>
              <a:endParaRPr lang="ru-RU" sz="2800" b="1" dirty="0">
                <a:solidFill>
                  <a:srgbClr val="CC3300"/>
                </a:solidFill>
              </a:endParaRPr>
            </a:p>
          </p:txBody>
        </p:sp>
        <p:sp>
          <p:nvSpPr>
            <p:cNvPr id="27" name="Line 30"/>
            <p:cNvSpPr>
              <a:spLocks noChangeShapeType="1"/>
            </p:cNvSpPr>
            <p:nvPr/>
          </p:nvSpPr>
          <p:spPr bwMode="auto">
            <a:xfrm>
              <a:off x="7701" y="2323"/>
              <a:ext cx="1" cy="254"/>
            </a:xfrm>
            <a:prstGeom prst="line">
              <a:avLst/>
            </a:prstGeom>
            <a:noFill/>
            <a:ln w="9525">
              <a:solidFill>
                <a:srgbClr val="FF99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7263" y="2577"/>
              <a:ext cx="878" cy="91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r>
                <a:rPr lang="ru-RU" sz="1100" b="1" dirty="0"/>
                <a:t>1 Н.Ф</a:t>
              </a:r>
            </a:p>
            <a:p>
              <a:r>
                <a:rPr lang="ru-RU" sz="1100" b="1" dirty="0"/>
                <a:t>2 Склонение</a:t>
              </a:r>
            </a:p>
            <a:p>
              <a:r>
                <a:rPr lang="ru-RU" sz="1100" b="1" dirty="0"/>
                <a:t>3 </a:t>
              </a:r>
              <a:r>
                <a:rPr lang="ru-RU" sz="1100" b="1" dirty="0" smtClean="0">
                  <a:solidFill>
                    <a:srgbClr val="CC3300"/>
                  </a:solidFill>
                </a:rPr>
                <a:t>Окончание </a:t>
              </a:r>
              <a:r>
                <a:rPr lang="ru-RU" sz="1100" b="1" dirty="0">
                  <a:solidFill>
                    <a:srgbClr val="CC3300"/>
                  </a:solidFill>
                </a:rPr>
                <a:t>по проверочному</a:t>
              </a:r>
              <a:r>
                <a:rPr lang="ru-RU" sz="1000" b="1" dirty="0">
                  <a:solidFill>
                    <a:srgbClr val="CC3300"/>
                  </a:solidFill>
                </a:rPr>
                <a:t> </a:t>
              </a:r>
              <a:r>
                <a:rPr lang="ru-RU" sz="1100" b="1" dirty="0">
                  <a:solidFill>
                    <a:srgbClr val="CC3300"/>
                  </a:solidFill>
                </a:rPr>
                <a:t>слову</a:t>
              </a:r>
              <a:endParaRPr lang="ru-RU" b="1" dirty="0">
                <a:solidFill>
                  <a:srgbClr val="CC3300"/>
                </a:solidFill>
              </a:endParaRPr>
            </a:p>
          </p:txBody>
        </p:sp>
        <p:sp>
          <p:nvSpPr>
            <p:cNvPr id="29" name="Line 32"/>
            <p:cNvSpPr>
              <a:spLocks noChangeShapeType="1"/>
            </p:cNvSpPr>
            <p:nvPr/>
          </p:nvSpPr>
          <p:spPr bwMode="auto">
            <a:xfrm>
              <a:off x="9017" y="2323"/>
              <a:ext cx="1" cy="254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8491" y="2577"/>
              <a:ext cx="965" cy="67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r>
                <a:rPr lang="ru-RU" sz="1100" b="1" dirty="0"/>
                <a:t>1 вопрос от сущ. к прил.</a:t>
              </a:r>
            </a:p>
            <a:p>
              <a:r>
                <a:rPr lang="ru-RU" sz="1100" b="1" dirty="0"/>
                <a:t>2 </a:t>
              </a:r>
              <a:r>
                <a:rPr lang="ru-RU" sz="1100" b="1" dirty="0" smtClean="0">
                  <a:solidFill>
                    <a:srgbClr val="FF3300"/>
                  </a:solidFill>
                </a:rPr>
                <a:t>Окончание </a:t>
              </a:r>
              <a:r>
                <a:rPr lang="ru-RU" sz="1100" b="1" dirty="0">
                  <a:solidFill>
                    <a:srgbClr val="FF3300"/>
                  </a:solidFill>
                </a:rPr>
                <a:t>по вопросу</a:t>
              </a:r>
              <a:endParaRPr lang="ru-RU" sz="2400" b="1" dirty="0">
                <a:solidFill>
                  <a:srgbClr val="FF3300"/>
                </a:solidFill>
              </a:endParaRPr>
            </a:p>
          </p:txBody>
        </p:sp>
        <p:sp>
          <p:nvSpPr>
            <p:cNvPr id="31" name="Line 34"/>
            <p:cNvSpPr>
              <a:spLocks noChangeShapeType="1"/>
            </p:cNvSpPr>
            <p:nvPr/>
          </p:nvSpPr>
          <p:spPr bwMode="auto">
            <a:xfrm>
              <a:off x="10245" y="2323"/>
              <a:ext cx="1" cy="254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9631" y="2577"/>
              <a:ext cx="1258" cy="67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0467" tIns="40234" rIns="80467" bIns="40234"/>
            <a:lstStyle/>
            <a:p>
              <a:r>
                <a:rPr lang="ru-RU" sz="1200" b="1" dirty="0"/>
                <a:t>ставлю в 3 л. мн. ч.</a:t>
              </a:r>
            </a:p>
            <a:p>
              <a:r>
                <a:rPr lang="ru-RU" sz="1200" b="1" dirty="0">
                  <a:solidFill>
                    <a:srgbClr val="FF3300"/>
                  </a:solidFill>
                </a:rPr>
                <a:t>Если</a:t>
              </a:r>
              <a:r>
                <a:rPr lang="ru-RU" sz="1200" b="1" dirty="0"/>
                <a:t> –</a:t>
              </a:r>
              <a:r>
                <a:rPr lang="ru-RU" sz="1200" b="1" dirty="0" err="1"/>
                <a:t>ут</a:t>
              </a:r>
              <a:r>
                <a:rPr lang="ru-RU" sz="1200" b="1" dirty="0"/>
                <a:t>, -ют – </a:t>
              </a:r>
              <a:r>
                <a:rPr lang="ru-RU" sz="1200" b="1" dirty="0">
                  <a:solidFill>
                    <a:srgbClr val="FF3300"/>
                  </a:solidFill>
                </a:rPr>
                <a:t>то</a:t>
              </a:r>
              <a:r>
                <a:rPr lang="ru-RU" b="1" dirty="0"/>
                <a:t> е</a:t>
              </a:r>
              <a:endParaRPr lang="ru-RU" sz="1200" b="1" dirty="0"/>
            </a:p>
            <a:p>
              <a:r>
                <a:rPr lang="ru-RU" sz="1200" b="1" dirty="0">
                  <a:solidFill>
                    <a:srgbClr val="FF3300"/>
                  </a:solidFill>
                </a:rPr>
                <a:t>Если</a:t>
              </a:r>
              <a:r>
                <a:rPr lang="ru-RU" sz="1200" b="1" dirty="0"/>
                <a:t> –</a:t>
              </a:r>
              <a:r>
                <a:rPr lang="ru-RU" sz="1200" b="1" dirty="0" err="1"/>
                <a:t>ат</a:t>
              </a:r>
              <a:r>
                <a:rPr lang="ru-RU" sz="1200" b="1" dirty="0"/>
                <a:t>, -</a:t>
              </a:r>
              <a:r>
                <a:rPr lang="ru-RU" sz="1200" b="1" dirty="0" err="1"/>
                <a:t>ят</a:t>
              </a:r>
              <a:r>
                <a:rPr lang="ru-RU" sz="1200" b="1" dirty="0"/>
                <a:t>  - </a:t>
              </a:r>
              <a:r>
                <a:rPr lang="ru-RU" sz="1200" b="1" dirty="0">
                  <a:solidFill>
                    <a:srgbClr val="FF3300"/>
                  </a:solidFill>
                </a:rPr>
                <a:t>то</a:t>
              </a:r>
              <a:r>
                <a:rPr lang="ru-RU" sz="1200" b="1" dirty="0"/>
                <a:t> </a:t>
              </a:r>
              <a:r>
                <a:rPr lang="ru-RU" b="1" dirty="0"/>
                <a:t>и</a:t>
              </a:r>
              <a:endParaRPr lang="ru-RU" sz="2800" b="1" dirty="0"/>
            </a:p>
          </p:txBody>
        </p:sp>
      </p:grpSp>
      <p:sp>
        <p:nvSpPr>
          <p:cNvPr id="34" name="Скругленный прямоугольник 33"/>
          <p:cNvSpPr/>
          <p:nvPr/>
        </p:nvSpPr>
        <p:spPr>
          <a:xfrm>
            <a:off x="611560" y="260648"/>
            <a:ext cx="7992888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Алгоритм</a:t>
            </a:r>
            <a:endParaRPr lang="ru-RU" sz="2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Ø"/>
            </a:pPr>
            <a:r>
              <a:rPr lang="ru-RU" sz="48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изменение  информации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«Вырази мысль другими словами»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Анаграммы</a:t>
            </a:r>
          </a:p>
          <a:p>
            <a:pPr algn="ctr">
              <a:buNone/>
            </a:pPr>
            <a:r>
              <a:rPr lang="ru-RU" dirty="0" smtClean="0">
                <a:solidFill>
                  <a:srgbClr val="000066"/>
                </a:solidFill>
              </a:rPr>
              <a:t>сила (лиса),  соль (лось),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0066"/>
                </a:solidFill>
              </a:rPr>
              <a:t>банка (кабан), колос (сокол)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«Из нарицательных в собственные»</a:t>
            </a: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rgbClr val="000066"/>
                </a:solidFill>
              </a:rPr>
              <a:t>   мир (Рим), веки (Киев), икра (Каир)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Реставрация текста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Весёлый диктант.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rgbClr val="CC0066"/>
                </a:solidFill>
              </a:rPr>
              <a:t>Раздели квадрат на 4 равные части различными способами.</a:t>
            </a:r>
            <a:endParaRPr lang="ru-RU" dirty="0">
              <a:solidFill>
                <a:srgbClr val="CC0066"/>
              </a:solidFill>
            </a:endParaRPr>
          </a:p>
        </p:txBody>
      </p:sp>
      <p:pic>
        <p:nvPicPr>
          <p:cNvPr id="1026" name="Picture 2" descr="C:\Users\Алексей\Desktop\фото\IMG_47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6480720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04656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Игра «Перевертыши».</a:t>
            </a:r>
            <a:r>
              <a:rPr lang="ru-RU" dirty="0" smtClean="0">
                <a:solidFill>
                  <a:srgbClr val="FF0000"/>
                </a:solidFill>
              </a:rPr>
              <a:t>  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0066"/>
                </a:solidFill>
              </a:rPr>
              <a:t>Муха села на варенье.</a:t>
            </a: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CC0066"/>
                </a:solidFill>
              </a:rPr>
              <a:t>Жужжащее насекомое приземлилось на лакомство, сваренное из ягод в сахаре.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000066"/>
                </a:solidFill>
              </a:rPr>
              <a:t>Составь перевёртыш или фразу,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0066"/>
                </a:solidFill>
              </a:rPr>
              <a:t>     которая читается одинаково слева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0066"/>
                </a:solidFill>
              </a:rPr>
              <a:t>     направо и справа налево. Вот её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0066"/>
                </a:solidFill>
              </a:rPr>
              <a:t>     первая часть, превышающая половину: </a:t>
            </a:r>
            <a:r>
              <a:rPr lang="ru-RU" b="1" dirty="0" smtClean="0">
                <a:solidFill>
                  <a:srgbClr val="FF0000"/>
                </a:solidFill>
              </a:rPr>
              <a:t>«АРГЕНТИНАМ…».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</a:t>
            </a:r>
            <a:r>
              <a:rPr lang="ru-RU" sz="2800" b="1" dirty="0" smtClean="0">
                <a:solidFill>
                  <a:srgbClr val="000066"/>
                </a:solidFill>
              </a:rPr>
              <a:t>Постарайся теперь построить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0066"/>
                </a:solidFill>
              </a:rPr>
              <a:t>     перевёртыш.</a:t>
            </a:r>
            <a:endParaRPr lang="ru-RU" sz="2800" i="1" dirty="0" smtClean="0">
              <a:solidFill>
                <a:srgbClr val="000066"/>
              </a:solidFill>
            </a:endParaRPr>
          </a:p>
          <a:p>
            <a:r>
              <a:rPr lang="ru-RU" b="1" i="1" dirty="0" smtClean="0">
                <a:solidFill>
                  <a:srgbClr val="FF0000"/>
                </a:solidFill>
              </a:rPr>
              <a:t>«Выворачивание сказки наизнанку»</a:t>
            </a: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800" i="1" dirty="0" smtClean="0">
              <a:solidFill>
                <a:srgbClr val="000066"/>
              </a:solidFill>
            </a:endParaRPr>
          </a:p>
          <a:p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2924944"/>
            <a:ext cx="1800200" cy="26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0000CC"/>
                </a:solidFill>
              </a:rPr>
              <a:t>дополнение  информации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Дополни выказывания:</a:t>
            </a: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800080"/>
                </a:solidFill>
              </a:rPr>
              <a:t>радость-свет, а горе - ….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800080"/>
                </a:solidFill>
              </a:rPr>
              <a:t>весна –рассвет, а осень-….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Диктант с дополнением.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	</a:t>
            </a:r>
            <a:r>
              <a:rPr lang="ru-RU" dirty="0" smtClean="0"/>
              <a:t>Ученикам предлагается рассмотреть картину и записать под диктовку составленный учителем текст, дополняя его содержание необходимыми прилагательными. Там, где это требуется, педагог делает паузу, задавая вопросы какой?, к а к а я? Учащиеся могут придумывать и записывать прилагательные самостоятельно, а могут выбирать из перечня предложенных. </a:t>
            </a:r>
          </a:p>
          <a:p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908720"/>
            <a:ext cx="180020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Segoe Print" pitchFamily="2" charset="0"/>
              </a:rPr>
              <a:t>Приём «Пропущенный вопрос»</a:t>
            </a:r>
            <a:endParaRPr lang="ru-RU" sz="3600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1.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О чём попросила мама девочек?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2. </a:t>
            </a:r>
            <a:r>
              <a:rPr lang="ru-RU" b="1" i="1" dirty="0" smtClean="0">
                <a:solidFill>
                  <a:srgbClr val="008000"/>
                </a:solidFill>
              </a:rPr>
              <a:t>Чем занимались девочки </a:t>
            </a:r>
            <a:r>
              <a:rPr lang="ru-RU" b="1" i="1" dirty="0" smtClean="0">
                <a:solidFill>
                  <a:srgbClr val="008000"/>
                </a:solidFill>
              </a:rPr>
              <a:t>?</a:t>
            </a:r>
            <a:endParaRPr lang="ru-RU" b="1" i="1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3. Хотелось ли им мыть посуду?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4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rgbClr val="00FF00"/>
                </a:solidFill>
              </a:rPr>
              <a:t> </a:t>
            </a:r>
            <a:r>
              <a:rPr lang="ru-RU" b="1" i="1" dirty="0" smtClean="0">
                <a:solidFill>
                  <a:srgbClr val="008000"/>
                </a:solidFill>
              </a:rPr>
              <a:t>Что решила Оля</a:t>
            </a:r>
            <a:r>
              <a:rPr lang="ru-RU" b="1" i="1" dirty="0" smtClean="0">
                <a:solidFill>
                  <a:srgbClr val="008000"/>
                </a:solidFill>
              </a:rPr>
              <a:t>?</a:t>
            </a:r>
            <a:endParaRPr lang="ru-RU" b="1" i="1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5. Что пообещала Наташа?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rgbClr val="00FF00"/>
                </a:solidFill>
              </a:rPr>
              <a:t> </a:t>
            </a:r>
            <a:r>
              <a:rPr lang="ru-RU" b="1" i="1" dirty="0" smtClean="0">
                <a:solidFill>
                  <a:srgbClr val="008000"/>
                </a:solidFill>
              </a:rPr>
              <a:t>Что сказала Наташа, когда Оля вернулась за ней в комнату</a:t>
            </a:r>
            <a:r>
              <a:rPr lang="ru-RU" b="1" i="1" dirty="0" smtClean="0">
                <a:solidFill>
                  <a:srgbClr val="008000"/>
                </a:solidFill>
              </a:rPr>
              <a:t>?</a:t>
            </a:r>
            <a:endParaRPr lang="ru-RU" b="1" i="1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. Почему Оля съела два пирожных?</a:t>
            </a:r>
          </a:p>
          <a:p>
            <a:endParaRPr lang="ru-RU" dirty="0"/>
          </a:p>
        </p:txBody>
      </p:sp>
      <p:pic>
        <p:nvPicPr>
          <p:cNvPr id="1026" name="Picture 2" descr="Воспитание девочек в семь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1785926"/>
            <a:ext cx="2286016" cy="2438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0000CC"/>
                </a:solidFill>
              </a:rPr>
              <a:t>самостоятельное составление текстов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85313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			</a:t>
            </a:r>
            <a:r>
              <a:rPr lang="ru-RU" b="1" i="1" dirty="0" smtClean="0"/>
              <a:t>Табакерка</a:t>
            </a:r>
          </a:p>
          <a:p>
            <a:pPr>
              <a:buNone/>
            </a:pPr>
            <a:r>
              <a:rPr lang="ru-RU" dirty="0" smtClean="0"/>
              <a:t>		   Красивая, изящная</a:t>
            </a:r>
          </a:p>
          <a:p>
            <a:pPr>
              <a:buNone/>
            </a:pPr>
            <a:r>
              <a:rPr lang="ru-RU" dirty="0" smtClean="0"/>
              <a:t>	 Звенит, стучит, очаровывает</a:t>
            </a:r>
          </a:p>
          <a:p>
            <a:pPr>
              <a:buNone/>
            </a:pPr>
            <a:r>
              <a:rPr lang="ru-RU" dirty="0" smtClean="0"/>
              <a:t>		В ней звучит музыка</a:t>
            </a:r>
          </a:p>
          <a:p>
            <a:pPr>
              <a:buNone/>
            </a:pPr>
            <a:r>
              <a:rPr lang="ru-RU" dirty="0" smtClean="0"/>
              <a:t>                 Хорошая вещь. </a:t>
            </a:r>
            <a:r>
              <a:rPr lang="ru-RU" sz="2400" dirty="0" smtClean="0"/>
              <a:t>(Игорь Лашкевич)</a:t>
            </a:r>
            <a:endParaRPr lang="ru-RU" dirty="0" smtClean="0"/>
          </a:p>
          <a:p>
            <a:pPr>
              <a:buNone/>
            </a:pPr>
            <a:r>
              <a:rPr lang="ru-RU" sz="2800" dirty="0" smtClean="0"/>
              <a:t>              </a:t>
            </a:r>
            <a:r>
              <a:rPr lang="ru-RU" sz="2800" b="1" i="1" dirty="0" smtClean="0"/>
              <a:t>Табакерка</a:t>
            </a:r>
            <a:r>
              <a:rPr lang="ru-RU" sz="2800" dirty="0" smtClean="0"/>
              <a:t>				</a:t>
            </a:r>
            <a:r>
              <a:rPr lang="ru-RU" sz="2800" b="1" i="1" dirty="0" smtClean="0"/>
              <a:t>Табакерка</a:t>
            </a:r>
          </a:p>
          <a:p>
            <a:pPr>
              <a:buNone/>
            </a:pPr>
            <a:r>
              <a:rPr lang="ru-RU" sz="2800" dirty="0" smtClean="0"/>
              <a:t>Черепаховая, музыкальная		Мелодичная, прекрасная</a:t>
            </a:r>
          </a:p>
          <a:p>
            <a:pPr>
              <a:buNone/>
            </a:pPr>
            <a:r>
              <a:rPr lang="ru-RU" sz="2800" dirty="0" smtClean="0"/>
              <a:t>Играет, нравится, сверкает	      Открылась, зазвучала, убаюкала</a:t>
            </a:r>
          </a:p>
          <a:p>
            <a:pPr>
              <a:buNone/>
            </a:pPr>
            <a:r>
              <a:rPr lang="ru-RU" sz="2800" dirty="0" smtClean="0"/>
              <a:t>    Настоящий механизм		      Лучше не бывает</a:t>
            </a:r>
          </a:p>
          <a:p>
            <a:pPr>
              <a:buNone/>
            </a:pPr>
            <a:r>
              <a:rPr lang="ru-RU" sz="2800" dirty="0" smtClean="0"/>
              <a:t>                Сказка 		              Музыкальная шкатулка</a:t>
            </a:r>
          </a:p>
          <a:p>
            <a:pPr>
              <a:buNone/>
            </a:pPr>
            <a:r>
              <a:rPr lang="ru-RU" sz="2400" dirty="0" smtClean="0"/>
              <a:t>              (Руслан Герасимов)		    (</a:t>
            </a:r>
            <a:r>
              <a:rPr lang="ru-RU" sz="2400" dirty="0" err="1" smtClean="0"/>
              <a:t>Анжелика</a:t>
            </a:r>
            <a:r>
              <a:rPr lang="ru-RU" sz="2400" dirty="0" smtClean="0"/>
              <a:t> Старостина)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908720"/>
            <a:ext cx="7704856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Синквейн</a:t>
            </a:r>
            <a:endParaRPr lang="ru-RU" sz="3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772816"/>
            <a:ext cx="1728192" cy="1717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		Вечерняя игра!</a:t>
            </a:r>
          </a:p>
          <a:p>
            <a:pPr>
              <a:buNone/>
            </a:pPr>
            <a:r>
              <a:rPr lang="ru-RU" dirty="0" smtClean="0"/>
              <a:t>Месяц вышел. Громче шорох.</a:t>
            </a:r>
          </a:p>
          <a:p>
            <a:pPr>
              <a:buNone/>
            </a:pPr>
            <a:r>
              <a:rPr lang="ru-RU" dirty="0" smtClean="0"/>
              <a:t>Вечерняя игра!</a:t>
            </a:r>
          </a:p>
          <a:p>
            <a:pPr>
              <a:buNone/>
            </a:pPr>
            <a:r>
              <a:rPr lang="ru-RU" dirty="0" smtClean="0"/>
              <a:t>Весь я – зренье, весь я – слух,</a:t>
            </a:r>
          </a:p>
          <a:p>
            <a:pPr>
              <a:buNone/>
            </a:pPr>
            <a:r>
              <a:rPr lang="ru-RU" dirty="0" smtClean="0"/>
              <a:t>Бегать нам пора!</a:t>
            </a:r>
          </a:p>
          <a:p>
            <a:pPr>
              <a:buNone/>
            </a:pPr>
            <a:r>
              <a:rPr lang="ru-RU" dirty="0" smtClean="0"/>
              <a:t>Раз, два, три, четыре, пять</a:t>
            </a:r>
          </a:p>
          <a:p>
            <a:pPr>
              <a:buNone/>
            </a:pPr>
            <a:r>
              <a:rPr lang="ru-RU" dirty="0" smtClean="0"/>
              <a:t>Через травы и камыш</a:t>
            </a:r>
          </a:p>
          <a:p>
            <a:pPr>
              <a:buNone/>
            </a:pPr>
            <a:r>
              <a:rPr lang="ru-RU" dirty="0" smtClean="0"/>
              <a:t>Бегом тени не догнать</a:t>
            </a:r>
          </a:p>
          <a:p>
            <a:pPr>
              <a:buNone/>
            </a:pPr>
            <a:r>
              <a:rPr lang="ru-RU" dirty="0" smtClean="0"/>
              <a:t>Глушь пустынь, заката тишь</a:t>
            </a:r>
          </a:p>
          <a:p>
            <a:pPr>
              <a:buNone/>
            </a:pPr>
            <a:r>
              <a:rPr lang="ru-RU" dirty="0" smtClean="0"/>
              <a:t>Предо мной стволы упрямо </a:t>
            </a:r>
          </a:p>
          <a:p>
            <a:pPr>
              <a:buNone/>
            </a:pPr>
            <a:r>
              <a:rPr lang="ru-RU" dirty="0" smtClean="0"/>
              <a:t>Посреди двора</a:t>
            </a:r>
          </a:p>
          <a:p>
            <a:pPr>
              <a:buNone/>
            </a:pPr>
            <a:r>
              <a:rPr lang="ru-RU" dirty="0" smtClean="0"/>
              <a:t>В небо ветви вознесли</a:t>
            </a:r>
          </a:p>
          <a:p>
            <a:pPr>
              <a:buNone/>
            </a:pPr>
            <a:r>
              <a:rPr lang="ru-RU" dirty="0" smtClean="0"/>
              <a:t>Вечерняя игра!</a:t>
            </a:r>
          </a:p>
          <a:p>
            <a:pPr>
              <a:buNone/>
            </a:pPr>
            <a:r>
              <a:rPr lang="ru-RU" dirty="0" smtClean="0"/>
              <a:t>				</a:t>
            </a:r>
            <a:r>
              <a:rPr lang="ru-RU" sz="2600" dirty="0" smtClean="0"/>
              <a:t>(Я. Архипов)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188640"/>
            <a:ext cx="7704856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Центон</a:t>
            </a:r>
            <a:endParaRPr lang="ru-RU" sz="3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3" y="1124744"/>
            <a:ext cx="1800200" cy="25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933056"/>
            <a:ext cx="288032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Segoe Print" pitchFamily="2" charset="0"/>
              </a:rPr>
              <a:t>Факторы</a:t>
            </a:r>
            <a:endParaRPr lang="ru-RU" sz="36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857916"/>
          </a:xfrm>
        </p:spPr>
        <p:txBody>
          <a:bodyPr>
            <a:noAutofit/>
          </a:bodyPr>
          <a:lstStyle/>
          <a:p>
            <a:pPr lvl="0"/>
            <a:r>
              <a:rPr lang="ru-RU" sz="2000" b="1" dirty="0" smtClean="0">
                <a:solidFill>
                  <a:srgbClr val="006600"/>
                </a:solidFill>
              </a:rPr>
              <a:t>Федеральный компонент государственного образовательного стандарта    призван обеспечить выполнение основных целей, среди которых называется развитие личности школьника, его творческих способностей, интереса к учению, формируется желание и умение учиться.</a:t>
            </a:r>
          </a:p>
          <a:p>
            <a:pPr lvl="0"/>
            <a:r>
              <a:rPr lang="ru-RU" sz="2000" b="1" dirty="0" smtClean="0">
                <a:solidFill>
                  <a:srgbClr val="800080"/>
                </a:solidFill>
              </a:rPr>
              <a:t>Государственный заказ (Концепция модернизации Российского образования на период до 2010 года), делает акцент на развитие </a:t>
            </a:r>
            <a:r>
              <a:rPr lang="ru-RU" sz="2000" b="1" dirty="0" err="1" smtClean="0">
                <a:solidFill>
                  <a:srgbClr val="800080"/>
                </a:solidFill>
              </a:rPr>
              <a:t>креативных</a:t>
            </a:r>
            <a:r>
              <a:rPr lang="ru-RU" sz="2000" b="1" dirty="0" smtClean="0">
                <a:solidFill>
                  <a:srgbClr val="800080"/>
                </a:solidFill>
              </a:rPr>
              <a:t> способностей и воображения учащихся, индивидуализацию их образования с учетом интересов и склонностей к творческой деятельности.</a:t>
            </a:r>
          </a:p>
          <a:p>
            <a:pPr lvl="0"/>
            <a:r>
              <a:rPr lang="ru-RU" sz="2000" b="1" dirty="0" smtClean="0">
                <a:solidFill>
                  <a:srgbClr val="0000FF"/>
                </a:solidFill>
              </a:rPr>
              <a:t>Возрастающая потребность общества в людях, способных творчески подходить к любым изменениям, нетрадиционно и качественно решать существующие проблемы.</a:t>
            </a:r>
          </a:p>
          <a:p>
            <a:pPr lvl="0"/>
            <a:r>
              <a:rPr lang="ru-RU" sz="2000" b="1" dirty="0" smtClean="0">
                <a:solidFill>
                  <a:srgbClr val="CC0066"/>
                </a:solidFill>
              </a:rPr>
              <a:t>Стратегия современного образования заключается в том, чтобы дать «возможность всем без исключения учащимся проявить свои таланты и весь свой творческий потенциал, подразумевающий возможность реализации своих личных планов»</a:t>
            </a:r>
          </a:p>
          <a:p>
            <a:pPr lvl="0">
              <a:buNone/>
            </a:pPr>
            <a:endParaRPr lang="ru-RU" sz="1600" dirty="0" smtClean="0"/>
          </a:p>
          <a:p>
            <a:pPr>
              <a:buFont typeface="Wingdings" pitchFamily="2" charset="2"/>
              <a:buChar char="Ø"/>
            </a:pP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Segoe Print" pitchFamily="2" charset="0"/>
              </a:rPr>
              <a:t>Диаманты в  4  классе</a:t>
            </a:r>
            <a:endParaRPr lang="ru-RU" sz="36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396044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00CC"/>
                </a:solidFill>
              </a:rPr>
              <a:t>Дети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CC"/>
                </a:solidFill>
              </a:rPr>
              <a:t>Безответственные, отстающие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CC"/>
                </a:solidFill>
              </a:rPr>
              <a:t>Откладывают, ленятся, не замечают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CC"/>
                </a:solidFill>
              </a:rPr>
              <a:t>Ленивые дети, злые старики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CC"/>
                </a:solidFill>
              </a:rPr>
              <a:t>Украли, обхитрили, продумали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CC"/>
                </a:solidFill>
              </a:rPr>
              <a:t>Хитрые, гениальные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CC"/>
                </a:solidFill>
              </a:rPr>
              <a:t>Старики </a:t>
            </a:r>
          </a:p>
          <a:p>
            <a:pPr algn="ctr">
              <a:buNone/>
            </a:pPr>
            <a:r>
              <a:rPr lang="ru-RU" sz="2600" b="1" dirty="0" smtClean="0">
                <a:solidFill>
                  <a:srgbClr val="0000CC"/>
                </a:solidFill>
              </a:rPr>
              <a:t>                                (А. Старостина)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2664296" cy="1739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908721"/>
            <a:ext cx="2691383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869160"/>
            <a:ext cx="2592288" cy="1644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725144"/>
            <a:ext cx="2130003" cy="1709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сочинение по картине;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сочинение на основе фотомонтажа;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сочинение - миниатюра;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сочинение - интервью;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сочинение по пословице, включение пословиц в сочинение;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сочинение загадок;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сочинение сказок;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сочинение стихотворений;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письмо литературному герою, другу 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математические сочинения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небылицы за 10 минут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буриме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общее стихотворение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сочинение сказочных телеграмм и объявление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коллективное сочинение текста по кругу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Творческие сочинения</a:t>
            </a:r>
            <a:endParaRPr lang="ru-RU" sz="32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8145" y="2780929"/>
            <a:ext cx="2113674" cy="2664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6048672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endParaRPr lang="ru-RU" b="1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0066"/>
                </a:solidFill>
              </a:rPr>
              <a:t> </a:t>
            </a:r>
          </a:p>
          <a:p>
            <a:pPr algn="ctr">
              <a:buNone/>
            </a:pPr>
            <a:endParaRPr lang="ru-RU" b="1" dirty="0" smtClean="0">
              <a:solidFill>
                <a:srgbClr val="000066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0066"/>
                </a:solidFill>
              </a:rPr>
              <a:t>Не свеча, не огниво, а светится.</a:t>
            </a:r>
          </a:p>
          <a:p>
            <a:pPr>
              <a:buNone/>
            </a:pPr>
            <a:endParaRPr lang="ru-RU" b="1" dirty="0" smtClean="0">
              <a:solidFill>
                <a:srgbClr val="000066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0066"/>
                </a:solidFill>
              </a:rPr>
              <a:t>Уши длинные, а не заяц,</a:t>
            </a:r>
          </a:p>
          <a:p>
            <a:pPr>
              <a:buNone/>
            </a:pPr>
            <a:r>
              <a:rPr lang="ru-RU" b="1" dirty="0" smtClean="0">
                <a:solidFill>
                  <a:srgbClr val="000066"/>
                </a:solidFill>
              </a:rPr>
              <a:t>Летает, а не птица.</a:t>
            </a:r>
          </a:p>
          <a:p>
            <a:pPr>
              <a:buNone/>
            </a:pPr>
            <a:endParaRPr lang="ru-RU" b="1" dirty="0" smtClean="0">
              <a:solidFill>
                <a:srgbClr val="000066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0066"/>
                </a:solidFill>
              </a:rPr>
              <a:t>Горбатый, как верблюд, да не плюётся,</a:t>
            </a:r>
          </a:p>
          <a:p>
            <a:pPr>
              <a:buNone/>
            </a:pPr>
            <a:r>
              <a:rPr lang="ru-RU" b="1" dirty="0" smtClean="0">
                <a:solidFill>
                  <a:srgbClr val="000066"/>
                </a:solidFill>
              </a:rPr>
              <a:t>Смешной, как клоун, да не человек,</a:t>
            </a:r>
          </a:p>
          <a:p>
            <a:pPr>
              <a:buNone/>
            </a:pPr>
            <a:r>
              <a:rPr lang="ru-RU" b="1" dirty="0" smtClean="0">
                <a:solidFill>
                  <a:srgbClr val="000066"/>
                </a:solidFill>
              </a:rPr>
              <a:t>Преданный, как собака, да с копытами,</a:t>
            </a:r>
          </a:p>
          <a:p>
            <a:pPr>
              <a:buNone/>
            </a:pPr>
            <a:r>
              <a:rPr lang="ru-RU" b="1" dirty="0" smtClean="0">
                <a:solidFill>
                  <a:srgbClr val="000066"/>
                </a:solidFill>
              </a:rPr>
              <a:t>Помогает, как палочка – выручалочка, да живой.</a:t>
            </a:r>
          </a:p>
          <a:p>
            <a:pPr algn="r">
              <a:buNone/>
            </a:pPr>
            <a:r>
              <a:rPr lang="ru-RU" sz="2600" b="1" dirty="0" smtClean="0">
                <a:solidFill>
                  <a:srgbClr val="000066"/>
                </a:solidFill>
              </a:rPr>
              <a:t>(Алина </a:t>
            </a:r>
            <a:r>
              <a:rPr lang="ru-RU" sz="2600" b="1" dirty="0" err="1" smtClean="0">
                <a:solidFill>
                  <a:srgbClr val="000066"/>
                </a:solidFill>
              </a:rPr>
              <a:t>Трушкина</a:t>
            </a:r>
            <a:r>
              <a:rPr lang="ru-RU" sz="2600" b="1" dirty="0" smtClean="0">
                <a:solidFill>
                  <a:srgbClr val="000066"/>
                </a:solidFill>
              </a:rPr>
              <a:t>)</a:t>
            </a:r>
            <a:endParaRPr lang="ru-RU" sz="2600" b="1" dirty="0">
              <a:solidFill>
                <a:srgbClr val="000066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260648"/>
            <a:ext cx="7776864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 Составление загадок - описаний</a:t>
            </a:r>
            <a:endParaRPr lang="ru-RU" sz="2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484784"/>
            <a:ext cx="1872208" cy="149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140968"/>
            <a:ext cx="1728192" cy="2117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Творческие задания на определение причинно-следственных связей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en-US" sz="2800" b="1" dirty="0" err="1" smtClean="0">
                <a:solidFill>
                  <a:srgbClr val="0000CC"/>
                </a:solidFill>
              </a:rPr>
              <a:t>определение</a:t>
            </a:r>
            <a:r>
              <a:rPr lang="en-US" sz="2800" b="1" dirty="0" smtClean="0">
                <a:solidFill>
                  <a:srgbClr val="0000CC"/>
                </a:solidFill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</a:rPr>
              <a:t>причин</a:t>
            </a:r>
            <a:r>
              <a:rPr lang="en-US" sz="2800" b="1" dirty="0" smtClean="0">
                <a:solidFill>
                  <a:srgbClr val="0000CC"/>
                </a:solidFill>
              </a:rPr>
              <a:t> и </a:t>
            </a:r>
            <a:r>
              <a:rPr lang="en-US" sz="2800" b="1" dirty="0" err="1" smtClean="0">
                <a:solidFill>
                  <a:srgbClr val="0000CC"/>
                </a:solidFill>
              </a:rPr>
              <a:t>следствий</a:t>
            </a:r>
            <a:r>
              <a:rPr lang="en-US" sz="2800" b="1" dirty="0" smtClean="0">
                <a:solidFill>
                  <a:srgbClr val="0000CC"/>
                </a:solidFill>
              </a:rPr>
              <a:t>;</a:t>
            </a:r>
            <a:endParaRPr lang="ru-RU" sz="2800" b="1" dirty="0" smtClean="0">
              <a:solidFill>
                <a:srgbClr val="0000CC"/>
              </a:solidFill>
            </a:endParaRPr>
          </a:p>
          <a:p>
            <a:pPr>
              <a:buNone/>
            </a:pPr>
            <a:r>
              <a:rPr lang="ru-RU" dirty="0" smtClean="0"/>
              <a:t> </a:t>
            </a:r>
          </a:p>
          <a:p>
            <a:pPr lvl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1916832"/>
            <a:ext cx="7704856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Составление цепей питания</a:t>
            </a:r>
            <a:endParaRPr lang="ru-RU" sz="2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лексей\Desktop\фото\IMG_46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08920"/>
            <a:ext cx="2387757" cy="1790818"/>
          </a:xfrm>
          <a:prstGeom prst="rect">
            <a:avLst/>
          </a:prstGeom>
          <a:noFill/>
        </p:spPr>
      </p:pic>
      <p:pic>
        <p:nvPicPr>
          <p:cNvPr id="1027" name="Picture 3" descr="C:\Users\Алексей\Desktop\фото\IMG_46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708920"/>
            <a:ext cx="2507771" cy="1800200"/>
          </a:xfrm>
          <a:prstGeom prst="rect">
            <a:avLst/>
          </a:prstGeom>
          <a:noFill/>
        </p:spPr>
      </p:pic>
      <p:pic>
        <p:nvPicPr>
          <p:cNvPr id="1028" name="Picture 4" descr="C:\Users\Алексей\Desktop\фото\IMG_46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708920"/>
            <a:ext cx="2592288" cy="1800200"/>
          </a:xfrm>
          <a:prstGeom prst="rect">
            <a:avLst/>
          </a:prstGeom>
          <a:noFill/>
        </p:spPr>
      </p:pic>
      <p:pic>
        <p:nvPicPr>
          <p:cNvPr id="1029" name="Picture 5" descr="C:\Users\Алексей\Desktop\фото\IMG_46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581128"/>
            <a:ext cx="2400267" cy="1800200"/>
          </a:xfrm>
          <a:prstGeom prst="rect">
            <a:avLst/>
          </a:prstGeom>
          <a:noFill/>
        </p:spPr>
      </p:pic>
      <p:pic>
        <p:nvPicPr>
          <p:cNvPr id="1030" name="Picture 6" descr="C:\Users\Алексей\Desktop\фото\IMG_46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581128"/>
            <a:ext cx="2520280" cy="1800200"/>
          </a:xfrm>
          <a:prstGeom prst="rect">
            <a:avLst/>
          </a:prstGeom>
          <a:noFill/>
        </p:spPr>
      </p:pic>
      <p:pic>
        <p:nvPicPr>
          <p:cNvPr id="1031" name="Picture 7" descr="C:\Users\Алексей\Desktop\фото\IMG_468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4581128"/>
            <a:ext cx="2592288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35696" y="1124744"/>
          <a:ext cx="5400600" cy="5184576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800200"/>
                <a:gridCol w="1800200"/>
                <a:gridCol w="1800200"/>
              </a:tblGrid>
              <a:tr h="1728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28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2819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 descr="цыплен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2852936"/>
            <a:ext cx="1800200" cy="1728193"/>
          </a:xfrm>
          <a:prstGeom prst="rect">
            <a:avLst/>
          </a:prstGeom>
        </p:spPr>
      </p:pic>
      <p:sp>
        <p:nvSpPr>
          <p:cNvPr id="7" name="Стрелка влево 6"/>
          <p:cNvSpPr/>
          <p:nvPr/>
        </p:nvSpPr>
        <p:spPr>
          <a:xfrm>
            <a:off x="2857488" y="3357562"/>
            <a:ext cx="692656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5572132" y="3357562"/>
            <a:ext cx="64294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4283968" y="4797152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11" name="Стрелка вверх 10"/>
          <p:cNvSpPr/>
          <p:nvPr/>
        </p:nvSpPr>
        <p:spPr>
          <a:xfrm>
            <a:off x="4286248" y="1785926"/>
            <a:ext cx="484632" cy="6212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23928" y="5517232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Покажите цыплёнку комнаты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его волшебном домике.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517232"/>
            <a:ext cx="3835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Явился в жёлтой шубке,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Прощайте, две скорлупки!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27584" y="260648"/>
            <a:ext cx="7704856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Системный оператор</a:t>
            </a:r>
            <a:endParaRPr lang="ru-RU" sz="2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i="1" dirty="0" smtClean="0">
                <a:solidFill>
                  <a:srgbClr val="0000CC"/>
                </a:solidFill>
              </a:rPr>
              <a:t>Сгруппируйте слова по нескольким признакам одновременно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Мякиш_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плач_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молодеж_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приемыш_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теч_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малыш_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брош_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кирпич_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царевич_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экипаж_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суш_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роскош_</a:t>
            </a: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260648"/>
            <a:ext cx="7704856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Segoe Print" pitchFamily="2" charset="0"/>
                <a:cs typeface="Arial" pitchFamily="34" charset="0"/>
              </a:rPr>
              <a:t>Группировка</a:t>
            </a:r>
            <a:endParaRPr lang="ru-RU" sz="3200" b="1" dirty="0">
              <a:solidFill>
                <a:srgbClr val="008000"/>
              </a:solidFill>
              <a:latin typeface="Segoe Print" pitchFamily="2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4221088"/>
            <a:ext cx="2520280" cy="15121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по написанию (</a:t>
            </a:r>
            <a:r>
              <a:rPr lang="ru-RU" sz="2000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существитель-ные</a:t>
            </a:r>
            <a:r>
              <a:rPr lang="ru-RU" sz="2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с </a:t>
            </a:r>
            <a:r>
              <a:rPr lang="ru-RU" sz="2000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ь</a:t>
            </a:r>
            <a:r>
              <a:rPr lang="ru-RU" sz="2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и без </a:t>
            </a:r>
            <a:r>
              <a:rPr lang="ru-RU" sz="2000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ь</a:t>
            </a:r>
            <a:r>
              <a:rPr lang="ru-RU" sz="2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20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19872" y="4221088"/>
            <a:ext cx="2304256" cy="15121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по родам (существительные мужского и женского рода)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4168" y="4221088"/>
            <a:ext cx="2304256" cy="14401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по склонениям (существительные 2-го и 3-го склонения)</a:t>
            </a:r>
            <a:endParaRPr lang="ru-RU" sz="20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solidFill>
                  <a:srgbClr val="CC3399"/>
                </a:solidFill>
              </a:rPr>
              <a:t>Развивающие каноны</a:t>
            </a:r>
            <a:endParaRPr lang="ru-RU" sz="3600" dirty="0" smtClean="0">
              <a:solidFill>
                <a:srgbClr val="CC3399"/>
              </a:solidFill>
            </a:endParaRPr>
          </a:p>
        </p:txBody>
      </p:sp>
      <p:sp>
        <p:nvSpPr>
          <p:cNvPr id="25603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2895600"/>
            <a:ext cx="8229600" cy="3462358"/>
          </a:xfrm>
        </p:spPr>
        <p:txBody>
          <a:bodyPr>
            <a:normAutofit lnSpcReduction="10000"/>
          </a:bodyPr>
          <a:lstStyle/>
          <a:p>
            <a:pPr marL="533400" indent="-533400" eaLnBrk="1" hangingPunct="1">
              <a:lnSpc>
                <a:spcPct val="90000"/>
              </a:lnSpc>
              <a:buClr>
                <a:srgbClr val="A50021"/>
              </a:buClr>
              <a:buFontTx/>
              <a:buAutoNum type="arabicPeriod"/>
            </a:pPr>
            <a:r>
              <a:rPr lang="ru-RU" sz="2400" i="1" dirty="0" smtClean="0">
                <a:solidFill>
                  <a:srgbClr val="0000CC"/>
                </a:solidFill>
              </a:rPr>
              <a:t>Род существительного.</a:t>
            </a:r>
          </a:p>
          <a:p>
            <a:pPr marL="533400" indent="-533400" eaLnBrk="1" hangingPunct="1">
              <a:lnSpc>
                <a:spcPct val="90000"/>
              </a:lnSpc>
              <a:buClr>
                <a:srgbClr val="A50021"/>
              </a:buClr>
              <a:buFontTx/>
              <a:buAutoNum type="arabicPeriod"/>
            </a:pPr>
            <a:r>
              <a:rPr lang="ru-RU" sz="2400" i="1" dirty="0" smtClean="0">
                <a:solidFill>
                  <a:srgbClr val="0000CC"/>
                </a:solidFill>
              </a:rPr>
              <a:t>Количество слогов в слове.</a:t>
            </a:r>
          </a:p>
          <a:p>
            <a:pPr marL="533400" indent="-533400" eaLnBrk="1" hangingPunct="1">
              <a:lnSpc>
                <a:spcPct val="90000"/>
              </a:lnSpc>
              <a:buClr>
                <a:srgbClr val="A50021"/>
              </a:buClr>
              <a:buFontTx/>
              <a:buAutoNum type="arabicPeriod"/>
            </a:pPr>
            <a:r>
              <a:rPr lang="ru-RU" sz="2400" i="1" dirty="0" smtClean="0">
                <a:solidFill>
                  <a:srgbClr val="0000CC"/>
                </a:solidFill>
              </a:rPr>
              <a:t>Склонение.</a:t>
            </a:r>
          </a:p>
          <a:p>
            <a:pPr marL="533400" indent="-533400" eaLnBrk="1" hangingPunct="1">
              <a:lnSpc>
                <a:spcPct val="90000"/>
              </a:lnSpc>
              <a:buClr>
                <a:srgbClr val="A50021"/>
              </a:buClr>
              <a:buFontTx/>
              <a:buAutoNum type="arabicPeriod"/>
            </a:pPr>
            <a:r>
              <a:rPr lang="ru-RU" sz="2400" i="1" dirty="0" smtClean="0">
                <a:solidFill>
                  <a:srgbClr val="0000CC"/>
                </a:solidFill>
              </a:rPr>
              <a:t>Количество повторяющихся букв.</a:t>
            </a:r>
          </a:p>
          <a:p>
            <a:pPr marL="533400" indent="-533400" eaLnBrk="1" hangingPunct="1">
              <a:lnSpc>
                <a:spcPct val="90000"/>
              </a:lnSpc>
              <a:buClr>
                <a:srgbClr val="A50021"/>
              </a:buClr>
              <a:buFontTx/>
              <a:buAutoNum type="arabicPeriod"/>
            </a:pPr>
            <a:r>
              <a:rPr lang="ru-RU" sz="2400" i="1" dirty="0" smtClean="0">
                <a:solidFill>
                  <a:srgbClr val="0000CC"/>
                </a:solidFill>
              </a:rPr>
              <a:t>Количество букв в слове.</a:t>
            </a:r>
          </a:p>
          <a:p>
            <a:pPr marL="533400" indent="-533400" eaLnBrk="1" hangingPunct="1">
              <a:lnSpc>
                <a:spcPct val="90000"/>
              </a:lnSpc>
              <a:buClr>
                <a:srgbClr val="A50021"/>
              </a:buClr>
              <a:buFontTx/>
              <a:buAutoNum type="arabicPeriod"/>
            </a:pPr>
            <a:r>
              <a:rPr lang="ru-RU" sz="2400" i="1" dirty="0" smtClean="0">
                <a:solidFill>
                  <a:srgbClr val="0000CC"/>
                </a:solidFill>
              </a:rPr>
              <a:t>Количество букв в окончании.</a:t>
            </a:r>
          </a:p>
          <a:p>
            <a:pPr marL="533400" indent="-533400" eaLnBrk="1" hangingPunct="1">
              <a:lnSpc>
                <a:spcPct val="90000"/>
              </a:lnSpc>
              <a:buClr>
                <a:srgbClr val="A50021"/>
              </a:buClr>
              <a:buFontTx/>
              <a:buAutoNum type="arabicPeriod"/>
            </a:pPr>
            <a:r>
              <a:rPr lang="ru-RU" sz="2400" i="1" dirty="0" smtClean="0">
                <a:solidFill>
                  <a:srgbClr val="0000CC"/>
                </a:solidFill>
              </a:rPr>
              <a:t>Количество букв «о» в слове.</a:t>
            </a:r>
          </a:p>
          <a:p>
            <a:pPr marL="533400" indent="-533400" eaLnBrk="1" hangingPunct="1">
              <a:lnSpc>
                <a:spcPct val="90000"/>
              </a:lnSpc>
              <a:buClr>
                <a:srgbClr val="A50021"/>
              </a:buClr>
              <a:buFontTx/>
              <a:buAutoNum type="arabicPeriod"/>
            </a:pPr>
            <a:r>
              <a:rPr lang="ru-RU" sz="2400" i="1" dirty="0" smtClean="0">
                <a:solidFill>
                  <a:srgbClr val="0000CC"/>
                </a:solidFill>
              </a:rPr>
              <a:t>Номер ударного слога.</a:t>
            </a:r>
          </a:p>
          <a:p>
            <a:pPr marL="533400" indent="-533400" eaLnBrk="1" hangingPunct="1">
              <a:lnSpc>
                <a:spcPct val="90000"/>
              </a:lnSpc>
              <a:buClr>
                <a:srgbClr val="A50021"/>
              </a:buClr>
              <a:buFontTx/>
              <a:buAutoNum type="arabicPeriod"/>
            </a:pPr>
            <a:r>
              <a:rPr lang="ru-RU" sz="2400" i="1" dirty="0" smtClean="0">
                <a:solidFill>
                  <a:srgbClr val="0000CC"/>
                </a:solidFill>
              </a:rPr>
              <a:t>Астрономия.</a:t>
            </a:r>
          </a:p>
        </p:txBody>
      </p:sp>
      <p:graphicFrame>
        <p:nvGraphicFramePr>
          <p:cNvPr id="34919" name="Group 103"/>
          <p:cNvGraphicFramePr>
            <a:graphicFrameLocks noGrp="1"/>
          </p:cNvGraphicFramePr>
          <p:nvPr>
            <p:ph sz="half" idx="1"/>
          </p:nvPr>
        </p:nvGraphicFramePr>
        <p:xfrm>
          <a:off x="457200" y="990600"/>
          <a:ext cx="8229600" cy="1676401"/>
        </p:xfrm>
        <a:graphic>
          <a:graphicData uri="http://schemas.openxmlformats.org/drawingml/2006/table">
            <a:tbl>
              <a:tblPr/>
              <a:tblGrid>
                <a:gridCol w="1447800"/>
                <a:gridCol w="685800"/>
                <a:gridCol w="533400"/>
                <a:gridCol w="609600"/>
                <a:gridCol w="685800"/>
                <a:gridCol w="609600"/>
                <a:gridCol w="685800"/>
                <a:gridCol w="685800"/>
                <a:gridCol w="1600200"/>
                <a:gridCol w="685800"/>
              </a:tblGrid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Венера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второй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Фобос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первый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Солнце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FF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827584" y="260648"/>
            <a:ext cx="7704856" cy="5965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Развивающие каноны</a:t>
            </a:r>
            <a:endParaRPr lang="ru-RU" sz="2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1500174"/>
          <a:ext cx="8072496" cy="39290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5416"/>
                <a:gridCol w="1345416"/>
                <a:gridCol w="1345416"/>
                <a:gridCol w="1345416"/>
                <a:gridCol w="1619260"/>
                <a:gridCol w="1071572"/>
              </a:tblGrid>
              <a:tr h="10231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Жарко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 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Ключевс-кая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сопка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 ?</a:t>
                      </a:r>
                      <a:endParaRPr lang="ru-RU" sz="3200" b="1" dirty="0"/>
                    </a:p>
                  </a:txBody>
                  <a:tcPr/>
                </a:tc>
              </a:tr>
              <a:tr h="10270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Хорошо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 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Москва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Г</a:t>
                      </a:r>
                      <a:endParaRPr lang="ru-RU" sz="3200" b="1" dirty="0"/>
                    </a:p>
                  </a:txBody>
                  <a:tcPr/>
                </a:tc>
              </a:tr>
              <a:tr h="10521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Енисей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Р</a:t>
                      </a:r>
                      <a:endParaRPr lang="ru-RU" sz="3200" b="1" dirty="0"/>
                    </a:p>
                  </a:txBody>
                  <a:tcPr/>
                </a:tc>
              </a:tr>
              <a:tr h="826685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Ответ : 3 (стороны)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Ответ:  М 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(мало)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Ответ: В 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(вулкан)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827584" y="260648"/>
            <a:ext cx="7704856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Развивающие каноны</a:t>
            </a:r>
            <a:endParaRPr lang="ru-RU" sz="2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785926"/>
            <a:ext cx="57150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857224" y="2643182"/>
            <a:ext cx="642942" cy="70008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857224" y="3786190"/>
            <a:ext cx="714380" cy="62864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lvl="0">
              <a:buFont typeface="Wingdings" pitchFamily="2" charset="2"/>
              <a:buChar char="Ø"/>
            </a:pPr>
            <a:r>
              <a:rPr lang="en-US" sz="4000" b="1" dirty="0" err="1" smtClean="0">
                <a:solidFill>
                  <a:srgbClr val="0000CC"/>
                </a:solidFill>
              </a:rPr>
              <a:t>доказательство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64371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                        вырубка       охота            мусор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                              </a:t>
            </a:r>
          </a:p>
          <a:p>
            <a:pPr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		       исчезновение  истребление  пожары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		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48" y="714356"/>
            <a:ext cx="7704856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  <a:latin typeface="Segoe Print" pitchFamily="2" charset="0"/>
                <a:cs typeface="Arial" pitchFamily="34" charset="0"/>
              </a:rPr>
              <a:t>Фишбоун</a:t>
            </a:r>
            <a:r>
              <a:rPr lang="ru-RU" sz="3200" b="1" dirty="0" smtClean="0">
                <a:solidFill>
                  <a:srgbClr val="008000"/>
                </a:solidFill>
                <a:latin typeface="Segoe Print" pitchFamily="2" charset="0"/>
                <a:cs typeface="Arial" pitchFamily="34" charset="0"/>
              </a:rPr>
              <a:t> – «рыбья кость»</a:t>
            </a:r>
            <a:endParaRPr lang="ru-RU" sz="3200" b="1" dirty="0">
              <a:solidFill>
                <a:srgbClr val="008000"/>
              </a:solidFill>
              <a:latin typeface="Segoe Print" pitchFamily="2" charset="0"/>
              <a:cs typeface="Arial" pitchFamily="34" charset="0"/>
            </a:endParaRPr>
          </a:p>
        </p:txBody>
      </p:sp>
      <p:pic>
        <p:nvPicPr>
          <p:cNvPr id="5" name="Picture 21" descr="скел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1472" y="1428736"/>
            <a:ext cx="8248430" cy="2143140"/>
          </a:xfrm>
          <a:prstGeom prst="rect">
            <a:avLst/>
          </a:prstGeom>
          <a:noFill/>
        </p:spPr>
      </p:pic>
      <p:sp>
        <p:nvSpPr>
          <p:cNvPr id="6" name="Блок-схема: задержка 5"/>
          <p:cNvSpPr/>
          <p:nvPr/>
        </p:nvSpPr>
        <p:spPr>
          <a:xfrm rot="10800000">
            <a:off x="571472" y="4143380"/>
            <a:ext cx="1285884" cy="1714512"/>
          </a:xfrm>
          <a:prstGeom prst="flowChartDela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vert" rtlCol="0" anchor="t"/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лес  и человек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857356" y="5000636"/>
            <a:ext cx="5072098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2500298" y="4286256"/>
            <a:ext cx="928694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929058" y="4357694"/>
            <a:ext cx="785818" cy="64294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429256" y="4357694"/>
            <a:ext cx="785818" cy="64294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500298" y="5000636"/>
            <a:ext cx="857256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929058" y="5000636"/>
            <a:ext cx="785818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429256" y="5000636"/>
            <a:ext cx="785818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Блок-схема: сохраненные данные 22"/>
          <p:cNvSpPr/>
          <p:nvPr/>
        </p:nvSpPr>
        <p:spPr>
          <a:xfrm>
            <a:off x="6929454" y="4214818"/>
            <a:ext cx="1928826" cy="1541342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Беречь лес!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Segoe Print" pitchFamily="2" charset="0"/>
                <a:cs typeface="Arial" pitchFamily="34" charset="0"/>
              </a:rPr>
              <a:t>Ромашка </a:t>
            </a:r>
            <a:r>
              <a:rPr lang="ru-RU" sz="3200" b="1" dirty="0" err="1" smtClean="0">
                <a:solidFill>
                  <a:srgbClr val="008000"/>
                </a:solidFill>
                <a:latin typeface="Segoe Print" pitchFamily="2" charset="0"/>
                <a:cs typeface="Arial" pitchFamily="34" charset="0"/>
              </a:rPr>
              <a:t>Блума</a:t>
            </a:r>
            <a:endParaRPr lang="ru-RU" sz="3200" b="1" dirty="0">
              <a:solidFill>
                <a:srgbClr val="008000"/>
              </a:solidFill>
              <a:latin typeface="Segoe Print" pitchFamily="2" charset="0"/>
              <a:cs typeface="Arial" pitchFamily="34" charset="0"/>
            </a:endParaRPr>
          </a:p>
        </p:txBody>
      </p:sp>
      <p:pic>
        <p:nvPicPr>
          <p:cNvPr id="2050" name="Picture 2" descr="D:\2015-02-11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4032448" cy="4968552"/>
          </a:xfrm>
          <a:prstGeom prst="rect">
            <a:avLst/>
          </a:prstGeom>
          <a:noFill/>
        </p:spPr>
      </p:pic>
      <p:pic>
        <p:nvPicPr>
          <p:cNvPr id="2051" name="Picture 3" descr="D:\2015-02-11\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24744"/>
            <a:ext cx="3932734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 </a:t>
            </a:r>
            <a:r>
              <a:rPr lang="ru-RU" sz="2700" b="1" dirty="0" smtClean="0">
                <a:solidFill>
                  <a:srgbClr val="0000CC"/>
                </a:solidFill>
              </a:rPr>
              <a:t>Модернизация образования поставила перед современной школой задачу — воспитать грамотного, творчески мыслящего школьника</a:t>
            </a:r>
            <a:r>
              <a:rPr lang="ru-RU" sz="3100" b="1" dirty="0" smtClean="0">
                <a:solidFill>
                  <a:srgbClr val="0000CC"/>
                </a:solidFill>
              </a:rPr>
              <a:t>. 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2862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ЗАДАНИЯ ТВОРЧЕСКОГО ХАРАКТЕРА</a:t>
            </a: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</a:rPr>
              <a:t>              Развитие 			                   Развитие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</a:rPr>
              <a:t>       операционной          	          Развитие	         приёмов и операций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</a:rPr>
              <a:t>             стороны                         психических		умственной 	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</a:rPr>
              <a:t>          интеллекта	                          функций	               деятельности</a:t>
            </a:r>
          </a:p>
          <a:p>
            <a:pPr>
              <a:buNone/>
            </a:pPr>
            <a:endParaRPr lang="ru-RU" sz="20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0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</a:rPr>
              <a:t>			</a:t>
            </a:r>
            <a:r>
              <a:rPr lang="ru-RU" sz="2000" b="1" dirty="0" smtClean="0">
                <a:solidFill>
                  <a:srgbClr val="000066"/>
                </a:solidFill>
              </a:rPr>
              <a:t>        высокий уровень </a:t>
            </a:r>
            <a:r>
              <a:rPr lang="ru-RU" sz="2000" b="1" dirty="0" err="1" smtClean="0">
                <a:solidFill>
                  <a:srgbClr val="000066"/>
                </a:solidFill>
              </a:rPr>
              <a:t>обученности</a:t>
            </a:r>
            <a:endParaRPr lang="ru-RU" sz="2000" b="1" dirty="0" smtClean="0">
              <a:solidFill>
                <a:srgbClr val="000066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0066"/>
                </a:solidFill>
              </a:rPr>
              <a:t>			                  качественные знания</a:t>
            </a:r>
          </a:p>
          <a:p>
            <a:pPr>
              <a:buNone/>
            </a:pPr>
            <a:endParaRPr lang="ru-RU" sz="20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0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0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714744" y="1785926"/>
            <a:ext cx="1341888" cy="64294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214810" y="3214686"/>
            <a:ext cx="357190" cy="714380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8939430">
            <a:off x="6040376" y="2989424"/>
            <a:ext cx="357190" cy="657222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3294358">
            <a:off x="2173985" y="2904828"/>
            <a:ext cx="357190" cy="800958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 8"/>
          <p:cNvSpPr/>
          <p:nvPr/>
        </p:nvSpPr>
        <p:spPr>
          <a:xfrm>
            <a:off x="3419872" y="5013176"/>
            <a:ext cx="2271722" cy="500066"/>
          </a:xfrm>
          <a:prstGeom prst="mathEqua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495031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8000"/>
                </a:solidFill>
              </a:rPr>
              <a:t>ТУНДРА			 ТАЙГА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5825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Segoe Print" pitchFamily="2" charset="0"/>
                <a:cs typeface="Arial" pitchFamily="34" charset="0"/>
              </a:rPr>
              <a:t>Диаграмма Венна</a:t>
            </a:r>
            <a:endParaRPr lang="ru-RU" sz="3200" b="1" dirty="0">
              <a:solidFill>
                <a:srgbClr val="008000"/>
              </a:solidFill>
              <a:latin typeface="Segoe Print" pitchFamily="2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83567" y="1857364"/>
          <a:ext cx="7920882" cy="4314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5"/>
                <a:gridCol w="2844316"/>
                <a:gridCol w="1980221"/>
              </a:tblGrid>
              <a:tr h="82868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ОБЩЕЕ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РАЗЛИЧИЯ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868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ПРИРОДНЫЕ ЗОНЫ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Холодная безлесная</a:t>
                      </a:r>
                      <a:r>
                        <a:rPr lang="ru-RU" b="1" baseline="0" dirty="0" smtClean="0"/>
                        <a:t> равнина</a:t>
                      </a:r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Хвойные леса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2868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ЕСТЬ ЗИМА И ЛЕТО, ПРИСУТСТВУЕТ ВЕЧНАЯ МЕЗЛОТА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Зима долгая и суровая, лето короткое, прохладное</a:t>
                      </a:r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Лето намного теплее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2868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ОТРИЦАТЕЛЬНОЕ</a:t>
                      </a:r>
                      <a:r>
                        <a:rPr lang="ru-RU" b="1" baseline="0" dirty="0" smtClean="0"/>
                        <a:t> ВЛИЯНИЕ ЧЕЛОВЕКА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Добыча полезных ископаемых наносит вред</a:t>
                      </a:r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Вырубка лесов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286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ОДИНАКОВОЕ НАЧАЛО И ОКОНЧАНИЕ СЛОВ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РАЗНАЯ СЕРЕДИНА СЛОВА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Творческие задания на планирование и выполнение практических действий</a:t>
            </a:r>
            <a:endParaRPr lang="ru-RU" sz="28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715016"/>
          </a:xfrm>
        </p:spPr>
        <p:txBody>
          <a:bodyPr/>
          <a:lstStyle/>
          <a:p>
            <a:pPr lvl="0" algn="ctr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CC"/>
                </a:solidFill>
              </a:rPr>
              <a:t>    </a:t>
            </a:r>
            <a:r>
              <a:rPr lang="en-US" sz="2800" b="1" dirty="0" err="1" smtClean="0">
                <a:solidFill>
                  <a:srgbClr val="0000CC"/>
                </a:solidFill>
              </a:rPr>
              <a:t>составление</a:t>
            </a:r>
            <a:r>
              <a:rPr lang="en-US" sz="2800" b="1" dirty="0" smtClean="0">
                <a:solidFill>
                  <a:srgbClr val="0000CC"/>
                </a:solidFill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</a:rPr>
              <a:t>плана</a:t>
            </a:r>
            <a:r>
              <a:rPr lang="en-US" sz="2800" b="1" dirty="0" smtClean="0">
                <a:solidFill>
                  <a:srgbClr val="0000CC"/>
                </a:solidFill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</a:rPr>
              <a:t>выполнения</a:t>
            </a:r>
            <a:r>
              <a:rPr lang="en-US" sz="2800" b="1" dirty="0" smtClean="0">
                <a:solidFill>
                  <a:srgbClr val="0000CC"/>
                </a:solidFill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</a:rPr>
              <a:t>задания</a:t>
            </a:r>
            <a:endParaRPr lang="ru-RU" sz="2800" b="1" dirty="0" smtClean="0">
              <a:solidFill>
                <a:srgbClr val="0000CC"/>
              </a:solidFill>
            </a:endParaRPr>
          </a:p>
          <a:p>
            <a:pPr lvl="0"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800080"/>
                </a:solidFill>
              </a:rPr>
              <a:t>Графическая модель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800080"/>
                </a:solidFill>
              </a:rPr>
              <a:t>Рисованная модель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800080"/>
                </a:solidFill>
              </a:rPr>
              <a:t>Словесная модель (перечисление)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500034" y="1714488"/>
            <a:ext cx="8229600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Segoe Print" pitchFamily="2" charset="0"/>
                <a:ea typeface="+mn-ea"/>
                <a:cs typeface="Arial" pitchFamily="34" charset="0"/>
              </a:rPr>
              <a:t>Метод моделирования текста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Segoe Print" pitchFamily="2" charset="0"/>
              <a:ea typeface="+mn-ea"/>
              <a:cs typeface="Arial" pitchFamily="34" charset="0"/>
            </a:endParaRPr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193" name="Group 1"/>
          <p:cNvGrpSpPr>
            <a:grpSpLocks noChangeAspect="1"/>
          </p:cNvGrpSpPr>
          <p:nvPr/>
        </p:nvGrpSpPr>
        <p:grpSpPr bwMode="auto">
          <a:xfrm>
            <a:off x="357158" y="2714620"/>
            <a:ext cx="8429684" cy="985748"/>
            <a:chOff x="2281" y="5244"/>
            <a:chExt cx="7200" cy="1202"/>
          </a:xfrm>
        </p:grpSpPr>
        <p:sp>
          <p:nvSpPr>
            <p:cNvPr id="8205" name="AutoShape 13"/>
            <p:cNvSpPr>
              <a:spLocks noChangeAspect="1" noChangeArrowheads="1"/>
            </p:cNvSpPr>
            <p:nvPr/>
          </p:nvSpPr>
          <p:spPr bwMode="auto">
            <a:xfrm>
              <a:off x="2281" y="5331"/>
              <a:ext cx="7200" cy="111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04" name="Rectangle 12"/>
            <p:cNvSpPr>
              <a:spLocks noChangeArrowheads="1"/>
            </p:cNvSpPr>
            <p:nvPr/>
          </p:nvSpPr>
          <p:spPr bwMode="auto">
            <a:xfrm>
              <a:off x="2281" y="5749"/>
              <a:ext cx="1129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03" name="Rectangle 11"/>
            <p:cNvSpPr>
              <a:spLocks noChangeArrowheads="1"/>
            </p:cNvSpPr>
            <p:nvPr/>
          </p:nvSpPr>
          <p:spPr bwMode="auto">
            <a:xfrm>
              <a:off x="3684" y="5767"/>
              <a:ext cx="1128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1-й </a:t>
              </a:r>
              <a:r>
                <a:rPr kumimoji="0" lang="en-US" sz="1600" b="1" i="0" u="none" strike="noStrike" cap="none" normalizeH="0" baseline="0" dirty="0" err="1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эпизод</a:t>
              </a: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02" name="Rectangle 10"/>
            <p:cNvSpPr>
              <a:spLocks noChangeArrowheads="1"/>
            </p:cNvSpPr>
            <p:nvPr/>
          </p:nvSpPr>
          <p:spPr bwMode="auto">
            <a:xfrm>
              <a:off x="5246" y="5749"/>
              <a:ext cx="1129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2-й </a:t>
              </a:r>
              <a:r>
                <a:rPr kumimoji="0" lang="en-US" sz="16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эпизод</a:t>
              </a: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01" name="Rectangle 9"/>
            <p:cNvSpPr>
              <a:spLocks noChangeArrowheads="1"/>
            </p:cNvSpPr>
            <p:nvPr/>
          </p:nvSpPr>
          <p:spPr bwMode="auto">
            <a:xfrm>
              <a:off x="6799" y="5749"/>
              <a:ext cx="1128" cy="4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3-й </a:t>
              </a:r>
              <a:r>
                <a:rPr kumimoji="0" lang="en-US" sz="1600" b="1" i="0" u="none" strike="noStrike" cap="none" normalizeH="0" baseline="0" dirty="0" err="1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эпизод</a:t>
              </a: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00" name="Rectangle 8"/>
            <p:cNvSpPr>
              <a:spLocks noChangeArrowheads="1"/>
            </p:cNvSpPr>
            <p:nvPr/>
          </p:nvSpPr>
          <p:spPr bwMode="auto">
            <a:xfrm>
              <a:off x="8210" y="5749"/>
              <a:ext cx="1130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99" name="Line 7"/>
            <p:cNvSpPr>
              <a:spLocks noChangeShapeType="1"/>
            </p:cNvSpPr>
            <p:nvPr/>
          </p:nvSpPr>
          <p:spPr bwMode="auto">
            <a:xfrm>
              <a:off x="3410" y="6028"/>
              <a:ext cx="2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98" name="Line 6"/>
            <p:cNvSpPr>
              <a:spLocks noChangeShapeType="1"/>
            </p:cNvSpPr>
            <p:nvPr/>
          </p:nvSpPr>
          <p:spPr bwMode="auto">
            <a:xfrm>
              <a:off x="4822" y="6028"/>
              <a:ext cx="42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97" name="Line 5"/>
            <p:cNvSpPr>
              <a:spLocks noChangeShapeType="1"/>
            </p:cNvSpPr>
            <p:nvPr/>
          </p:nvSpPr>
          <p:spPr bwMode="auto">
            <a:xfrm>
              <a:off x="6375" y="6028"/>
              <a:ext cx="42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96" name="Line 4"/>
            <p:cNvSpPr>
              <a:spLocks noChangeShapeType="1"/>
            </p:cNvSpPr>
            <p:nvPr/>
          </p:nvSpPr>
          <p:spPr bwMode="auto">
            <a:xfrm>
              <a:off x="7928" y="6028"/>
              <a:ext cx="28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95" name="Text Box 3"/>
            <p:cNvSpPr txBox="1">
              <a:spLocks noChangeArrowheads="1"/>
            </p:cNvSpPr>
            <p:nvPr/>
          </p:nvSpPr>
          <p:spPr bwMode="auto">
            <a:xfrm>
              <a:off x="2281" y="5244"/>
              <a:ext cx="1271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 err="1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Начало</a:t>
              </a:r>
              <a:r>
                <a:rPr kumimoji="0" lang="en-US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94" name="Text Box 2"/>
            <p:cNvSpPr txBox="1">
              <a:spLocks noChangeArrowheads="1"/>
            </p:cNvSpPr>
            <p:nvPr/>
          </p:nvSpPr>
          <p:spPr bwMode="auto">
            <a:xfrm>
              <a:off x="8069" y="5244"/>
              <a:ext cx="1271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    </a:t>
              </a:r>
              <a:r>
                <a:rPr kumimoji="0" lang="en-US" b="1" i="0" u="none" strike="noStrike" cap="none" normalizeH="0" baseline="0" dirty="0" err="1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Концовка</a:t>
              </a: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219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212" name="Group 20"/>
          <p:cNvGrpSpPr>
            <a:grpSpLocks noChangeAspect="1"/>
          </p:cNvGrpSpPr>
          <p:nvPr/>
        </p:nvGrpSpPr>
        <p:grpSpPr bwMode="auto">
          <a:xfrm>
            <a:off x="1428728" y="3857628"/>
            <a:ext cx="5829300" cy="828822"/>
            <a:chOff x="2281" y="7050"/>
            <a:chExt cx="7200" cy="1010"/>
          </a:xfrm>
        </p:grpSpPr>
        <p:sp>
          <p:nvSpPr>
            <p:cNvPr id="8218" name="AutoShape 26"/>
            <p:cNvSpPr>
              <a:spLocks noChangeAspect="1" noChangeArrowheads="1"/>
            </p:cNvSpPr>
            <p:nvPr/>
          </p:nvSpPr>
          <p:spPr bwMode="auto">
            <a:xfrm>
              <a:off x="2281" y="7050"/>
              <a:ext cx="7200" cy="97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17" name="AutoShape 25"/>
            <p:cNvSpPr>
              <a:spLocks noChangeArrowheads="1"/>
            </p:cNvSpPr>
            <p:nvPr/>
          </p:nvSpPr>
          <p:spPr bwMode="auto">
            <a:xfrm>
              <a:off x="2422" y="7189"/>
              <a:ext cx="988" cy="836"/>
            </a:xfrm>
            <a:prstGeom prst="smileyFace">
              <a:avLst>
                <a:gd name="adj" fmla="val 4653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16" name="AutoShape 24"/>
            <p:cNvSpPr>
              <a:spLocks noChangeArrowheads="1"/>
            </p:cNvSpPr>
            <p:nvPr/>
          </p:nvSpPr>
          <p:spPr bwMode="auto">
            <a:xfrm>
              <a:off x="7663" y="7224"/>
              <a:ext cx="988" cy="836"/>
            </a:xfrm>
            <a:prstGeom prst="smileyFace">
              <a:avLst>
                <a:gd name="adj" fmla="val 4653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15" name="AutoShape 23"/>
            <p:cNvSpPr>
              <a:spLocks noChangeArrowheads="1"/>
            </p:cNvSpPr>
            <p:nvPr/>
          </p:nvSpPr>
          <p:spPr bwMode="auto">
            <a:xfrm>
              <a:off x="4116" y="7189"/>
              <a:ext cx="988" cy="836"/>
            </a:xfrm>
            <a:prstGeom prst="smileyFace">
              <a:avLst>
                <a:gd name="adj" fmla="val -4653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>
              <a:off x="5952" y="7189"/>
              <a:ext cx="988" cy="836"/>
            </a:xfrm>
            <a:prstGeom prst="smileyFace">
              <a:avLst>
                <a:gd name="adj" fmla="val 4653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13" name="Freeform 21"/>
            <p:cNvSpPr>
              <a:spLocks/>
            </p:cNvSpPr>
            <p:nvPr/>
          </p:nvSpPr>
          <p:spPr bwMode="auto">
            <a:xfrm>
              <a:off x="6166" y="7715"/>
              <a:ext cx="529" cy="58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225" y="0"/>
                </a:cxn>
                <a:cxn ang="0">
                  <a:pos x="540" y="15"/>
                </a:cxn>
                <a:cxn ang="0">
                  <a:pos x="675" y="75"/>
                </a:cxn>
              </a:cxnLst>
              <a:rect l="0" t="0" r="r" b="b"/>
              <a:pathLst>
                <a:path w="675" h="75">
                  <a:moveTo>
                    <a:pt x="0" y="60"/>
                  </a:moveTo>
                  <a:cubicBezTo>
                    <a:pt x="74" y="35"/>
                    <a:pt x="149" y="15"/>
                    <a:pt x="225" y="0"/>
                  </a:cubicBezTo>
                  <a:cubicBezTo>
                    <a:pt x="330" y="5"/>
                    <a:pt x="436" y="3"/>
                    <a:pt x="540" y="15"/>
                  </a:cubicBezTo>
                  <a:cubicBezTo>
                    <a:pt x="551" y="16"/>
                    <a:pt x="675" y="40"/>
                    <a:pt x="675" y="75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7" name="Стрелка вправо 36"/>
          <p:cNvSpPr/>
          <p:nvPr/>
        </p:nvSpPr>
        <p:spPr>
          <a:xfrm>
            <a:off x="642910" y="5072074"/>
            <a:ext cx="97840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>
            <a:off x="642910" y="5572140"/>
            <a:ext cx="97840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>
            <a:off x="642910" y="6072206"/>
            <a:ext cx="97840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rot="5400000">
            <a:off x="1071538" y="5715016"/>
            <a:ext cx="1285884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1714480" y="5072074"/>
            <a:ext cx="35719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714480" y="6357958"/>
            <a:ext cx="35719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Segoe Print" pitchFamily="2" charset="0"/>
                <a:ea typeface="+mn-ea"/>
                <a:cs typeface="Arial" pitchFamily="34" charset="0"/>
              </a:rPr>
              <a:t>Шпаргалка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Segoe Print" pitchFamily="2" charset="0"/>
              <a:ea typeface="+mn-ea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212976"/>
            <a:ext cx="5688632" cy="3252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5616624" cy="3420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b="1" dirty="0" err="1" smtClean="0">
                <a:solidFill>
                  <a:srgbClr val="0000CC"/>
                </a:solidFill>
              </a:rPr>
              <a:t>планирование</a:t>
            </a:r>
            <a:r>
              <a:rPr lang="en-US" sz="3200" b="1" dirty="0" smtClean="0">
                <a:solidFill>
                  <a:srgbClr val="0000CC"/>
                </a:solidFill>
              </a:rPr>
              <a:t> и </a:t>
            </a:r>
            <a:r>
              <a:rPr lang="en-US" sz="3200" b="1" dirty="0" err="1" smtClean="0">
                <a:solidFill>
                  <a:srgbClr val="0000CC"/>
                </a:solidFill>
              </a:rPr>
              <a:t>проведение</a:t>
            </a:r>
            <a:r>
              <a:rPr lang="en-US" sz="3200" b="1" dirty="0" smtClean="0">
                <a:solidFill>
                  <a:srgbClr val="0000CC"/>
                </a:solidFill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</a:rPr>
              <a:t>наблюдения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5268931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Предложи другое название ископаемых.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Назови основные полезные ископаемые.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Придумай новое применение.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Почему их добывают?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Объясни их значение.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Поделись своими мыслями.</a:t>
            </a: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28596" y="1071546"/>
            <a:ext cx="8229600" cy="5825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Segoe Print" pitchFamily="2" charset="0"/>
                <a:ea typeface="+mn-ea"/>
                <a:cs typeface="Arial" pitchFamily="34" charset="0"/>
              </a:rPr>
              <a:t>Кубик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Segoe Print" pitchFamily="2" charset="0"/>
                <a:ea typeface="+mn-ea"/>
                <a:cs typeface="Arial" pitchFamily="34" charset="0"/>
              </a:rPr>
              <a:t>Блума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Segoe Print" pitchFamily="2" charset="0"/>
              <a:ea typeface="+mn-ea"/>
              <a:cs typeface="Arial" pitchFamily="34" charset="0"/>
            </a:endParaRPr>
          </a:p>
        </p:txBody>
      </p:sp>
      <p:sp>
        <p:nvSpPr>
          <p:cNvPr id="9" name="Куб 8"/>
          <p:cNvSpPr/>
          <p:nvPr/>
        </p:nvSpPr>
        <p:spPr>
          <a:xfrm>
            <a:off x="6500826" y="3786190"/>
            <a:ext cx="2143140" cy="2001970"/>
          </a:xfrm>
          <a:prstGeom prst="cub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Почему?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s.nashaucheba.ru/tw_files2/urls_3/1363/d-1362780/img7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755576" y="332656"/>
            <a:ext cx="7776864" cy="5864517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762000" y="457200"/>
            <a:ext cx="7467600" cy="609600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ШЕСТЬ ШЛЯП МЫШЛЕНИЯ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2400" y="152400"/>
            <a:ext cx="8839200" cy="655320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28800" y="228600"/>
            <a:ext cx="579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Приём «Шесть шляп»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justonehat.files.wordpress.com/2011/10/thinking-hats.jpg"/>
          <p:cNvPicPr/>
          <p:nvPr/>
        </p:nvPicPr>
        <p:blipFill>
          <a:blip r:embed="rId2" cstate="print">
            <a:lum bright="-10000" contrast="10000"/>
          </a:blip>
          <a:srcRect l="72988" t="54296" b="22165"/>
          <a:stretch>
            <a:fillRect/>
          </a:stretch>
        </p:blipFill>
        <p:spPr bwMode="auto">
          <a:xfrm>
            <a:off x="457201" y="914401"/>
            <a:ext cx="990599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1524000" y="838200"/>
            <a:ext cx="7315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(чувства)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Что вы чувствуете по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отношению к герою?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justonehat.files.wordpress.com/2011/10/thinking-hats.jpg"/>
          <p:cNvPicPr/>
          <p:nvPr/>
        </p:nvPicPr>
        <p:blipFill>
          <a:blip r:embed="rId2" cstate="print">
            <a:lum bright="-10000" contrast="10000"/>
          </a:blip>
          <a:srcRect l="70115" t="20619" r="1916" b="56701"/>
          <a:stretch>
            <a:fillRect/>
          </a:stretch>
        </p:blipFill>
        <p:spPr bwMode="auto">
          <a:xfrm>
            <a:off x="457200" y="1828800"/>
            <a:ext cx="990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1600200" y="1905000"/>
            <a:ext cx="7086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(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оптимизм)   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Что хорошего можно взять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из произведения для себя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http://justonehat.files.wordpress.com/2011/10/thinking-hats.jpg"/>
          <p:cNvPicPr/>
          <p:nvPr/>
        </p:nvPicPr>
        <p:blipFill>
          <a:blip r:embed="rId2" cstate="print">
            <a:lum bright="-10000" contrast="10000"/>
          </a:blip>
          <a:srcRect t="21306" r="68008" b="56185"/>
          <a:stretch>
            <a:fillRect/>
          </a:stretch>
        </p:blipFill>
        <p:spPr bwMode="auto">
          <a:xfrm>
            <a:off x="457200" y="2819400"/>
            <a:ext cx="990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TextBox 8"/>
          <p:cNvSpPr txBox="1"/>
          <p:nvPr/>
        </p:nvSpPr>
        <p:spPr>
          <a:xfrm>
            <a:off x="1600200" y="2895600"/>
            <a:ext cx="693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(критик)        - Что плохого в поступках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героев?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justonehat.files.wordpress.com/2011/10/thinking-hats.jpg"/>
          <p:cNvPicPr/>
          <p:nvPr/>
        </p:nvPicPr>
        <p:blipFill>
          <a:blip r:embed="rId2" cstate="print">
            <a:lum bright="-10000" contrast="10000"/>
          </a:blip>
          <a:srcRect l="34291" r="36782" b="74227"/>
          <a:stretch>
            <a:fillRect/>
          </a:stretch>
        </p:blipFill>
        <p:spPr bwMode="auto">
          <a:xfrm>
            <a:off x="457200" y="3733800"/>
            <a:ext cx="99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1600200" y="3810000"/>
            <a:ext cx="701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обобщение)   -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Дайте совет герою или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читателю.  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://justonehat.files.wordpress.com/2011/10/thinking-hats.jpg"/>
          <p:cNvPicPr/>
          <p:nvPr/>
        </p:nvPicPr>
        <p:blipFill>
          <a:blip r:embed="rId2" cstate="print">
            <a:lum bright="-10000" contrast="10000"/>
          </a:blip>
          <a:srcRect t="53780" r="69923" b="26804"/>
          <a:stretch>
            <a:fillRect/>
          </a:stretch>
        </p:blipFill>
        <p:spPr bwMode="auto">
          <a:xfrm>
            <a:off x="457200" y="4800600"/>
            <a:ext cx="990599" cy="83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3" name="TextBox 12"/>
          <p:cNvSpPr txBox="1"/>
          <p:nvPr/>
        </p:nvSpPr>
        <p:spPr>
          <a:xfrm>
            <a:off x="1600200" y="4800600"/>
            <a:ext cx="693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(учёный)       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Чему следует поучиться у</a:t>
            </a:r>
          </a:p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героя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4" name="Рисунок 13" descr="http://justonehat.files.wordpress.com/2011/10/thinking-hats.jpg"/>
          <p:cNvPicPr/>
          <p:nvPr/>
        </p:nvPicPr>
        <p:blipFill>
          <a:blip r:embed="rId2" cstate="print">
            <a:lum bright="-10000" contrast="10000"/>
          </a:blip>
          <a:srcRect l="34291" t="73883" r="36015" b="5155"/>
          <a:stretch>
            <a:fillRect/>
          </a:stretch>
        </p:blipFill>
        <p:spPr bwMode="auto">
          <a:xfrm>
            <a:off x="457200" y="5638800"/>
            <a:ext cx="99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5" name="TextBox 14"/>
          <p:cNvSpPr txBox="1"/>
          <p:nvPr/>
        </p:nvSpPr>
        <p:spPr>
          <a:xfrm>
            <a:off x="1600200" y="5791200"/>
            <a:ext cx="716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(творчество)  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- Продолжите рассказ. 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b="1" dirty="0" err="1" smtClean="0">
                <a:solidFill>
                  <a:srgbClr val="0000CC"/>
                </a:solidFill>
              </a:rPr>
              <a:t>анализ</a:t>
            </a:r>
            <a:r>
              <a:rPr lang="en-US" sz="3200" b="1" dirty="0" smtClean="0">
                <a:solidFill>
                  <a:srgbClr val="0000CC"/>
                </a:solidFill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</a:rPr>
              <a:t>плана</a:t>
            </a:r>
            <a:r>
              <a:rPr lang="en-US" sz="3200" b="1" dirty="0" smtClean="0">
                <a:solidFill>
                  <a:srgbClr val="0000CC"/>
                </a:solidFill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</a:rPr>
              <a:t>выполнения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0066"/>
                </a:solidFill>
              </a:rPr>
              <a:t>– позиция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0066"/>
                </a:solidFill>
              </a:rPr>
              <a:t>– объяснение (обоснование)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0066"/>
                </a:solidFill>
              </a:rPr>
              <a:t>– пример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0066"/>
                </a:solidFill>
              </a:rPr>
              <a:t>– следствие (суждение)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0066"/>
                </a:solidFill>
              </a:rPr>
              <a:t>Я считаю, что …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0066"/>
                </a:solidFill>
              </a:rPr>
              <a:t>Потому что …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0066"/>
                </a:solidFill>
              </a:rPr>
              <a:t>Я могу доказать это на примере …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0066"/>
                </a:solidFill>
              </a:rPr>
              <a:t>Исходя из этого, я делаю вывод о том, что…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28596" y="1000108"/>
            <a:ext cx="8229600" cy="5825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Segoe Print" pitchFamily="2" charset="0"/>
                <a:ea typeface="+mn-ea"/>
                <a:cs typeface="Arial" pitchFamily="34" charset="0"/>
              </a:rPr>
              <a:t>ПОПС - формула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Segoe Print" pitchFamily="2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Segoe Print" pitchFamily="2" charset="0"/>
              </a:rPr>
              <a:t>Проектная деятельность</a:t>
            </a:r>
            <a:endParaRPr lang="ru-RU" sz="36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Алексей\Desktop\фото\IMG_47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29042">
            <a:off x="361645" y="1023497"/>
            <a:ext cx="2880320" cy="2160240"/>
          </a:xfrm>
          <a:prstGeom prst="rect">
            <a:avLst/>
          </a:prstGeom>
          <a:noFill/>
        </p:spPr>
      </p:pic>
      <p:pic>
        <p:nvPicPr>
          <p:cNvPr id="2051" name="Picture 3" descr="C:\Users\Алексей\Desktop\фото\IMG_47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7478">
            <a:off x="5749623" y="1003963"/>
            <a:ext cx="2915816" cy="2186862"/>
          </a:xfrm>
          <a:prstGeom prst="rect">
            <a:avLst/>
          </a:prstGeom>
          <a:noFill/>
        </p:spPr>
      </p:pic>
      <p:pic>
        <p:nvPicPr>
          <p:cNvPr id="2052" name="Picture 4" descr="C:\Users\Алексей\Desktop\фото\IMG_47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26263">
            <a:off x="704121" y="3700766"/>
            <a:ext cx="3024336" cy="2268252"/>
          </a:xfrm>
          <a:prstGeom prst="rect">
            <a:avLst/>
          </a:prstGeom>
          <a:noFill/>
        </p:spPr>
      </p:pic>
      <p:pic>
        <p:nvPicPr>
          <p:cNvPr id="2054" name="Picture 6" descr="C:\Users\Алексей\Desktop\фото\IMG_47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56405">
            <a:off x="5430766" y="3782188"/>
            <a:ext cx="2952328" cy="2214246"/>
          </a:xfrm>
          <a:prstGeom prst="rect">
            <a:avLst/>
          </a:prstGeom>
          <a:noFill/>
        </p:spPr>
      </p:pic>
      <p:pic>
        <p:nvPicPr>
          <p:cNvPr id="9" name="Picture 5" descr="C:\Users\Алексей\Desktop\фото\IMG_47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2060848"/>
            <a:ext cx="2211710" cy="29489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Segoe Print" pitchFamily="2" charset="0"/>
              </a:rPr>
              <a:t>Результативность</a:t>
            </a:r>
            <a:endParaRPr lang="ru-RU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0000CC"/>
                </a:solidFill>
              </a:rPr>
              <a:t>Методика «Кружки»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00CC"/>
                </a:solidFill>
              </a:rPr>
              <a:t>(модификация теста П. </a:t>
            </a:r>
            <a:r>
              <a:rPr lang="ru-RU" sz="2800" b="1" dirty="0" err="1" smtClean="0">
                <a:solidFill>
                  <a:srgbClr val="0000CC"/>
                </a:solidFill>
              </a:rPr>
              <a:t>Торренса</a:t>
            </a:r>
            <a:r>
              <a:rPr lang="ru-RU" sz="2800" b="1" dirty="0" smtClean="0">
                <a:solidFill>
                  <a:srgbClr val="0000CC"/>
                </a:solidFill>
              </a:rPr>
              <a:t>)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000066"/>
                </a:solidFill>
              </a:rPr>
              <a:t>Невербальный тест на дивергентную продукцию образно – символической системы для определения образной гибкости и оригинальности</a:t>
            </a:r>
          </a:p>
          <a:p>
            <a:pPr algn="ctr">
              <a:buNone/>
            </a:pPr>
            <a:endParaRPr lang="ru-RU" sz="2400" dirty="0" smtClean="0">
              <a:solidFill>
                <a:srgbClr val="000066"/>
              </a:solidFill>
            </a:endParaRPr>
          </a:p>
          <a:p>
            <a:pPr algn="ctr">
              <a:buNone/>
            </a:pPr>
            <a:endParaRPr lang="ru-RU" sz="2400" dirty="0" smtClean="0">
              <a:solidFill>
                <a:srgbClr val="000066"/>
              </a:solidFill>
            </a:endParaRPr>
          </a:p>
          <a:p>
            <a:pPr algn="ctr">
              <a:buNone/>
            </a:pPr>
            <a:endParaRPr lang="ru-RU" sz="2400" dirty="0" smtClean="0">
              <a:solidFill>
                <a:srgbClr val="000066"/>
              </a:solidFill>
            </a:endParaRPr>
          </a:p>
          <a:p>
            <a:pPr algn="ctr">
              <a:buNone/>
            </a:pPr>
            <a:endParaRPr lang="ru-RU" sz="2400" dirty="0" smtClean="0">
              <a:solidFill>
                <a:srgbClr val="000066"/>
              </a:solidFill>
            </a:endParaRPr>
          </a:p>
          <a:p>
            <a:pPr algn="ctr">
              <a:buNone/>
            </a:pPr>
            <a:endParaRPr lang="ru-RU" sz="2400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sz="2400" dirty="0" smtClean="0">
                <a:solidFill>
                  <a:srgbClr val="000066"/>
                </a:solidFill>
              </a:rPr>
              <a:t> </a:t>
            </a:r>
            <a:endParaRPr lang="ru-RU" sz="2400" dirty="0">
              <a:solidFill>
                <a:srgbClr val="000066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3357561"/>
          <a:ext cx="8286810" cy="1655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6"/>
                <a:gridCol w="1671648"/>
                <a:gridCol w="2043128"/>
                <a:gridCol w="1928826"/>
                <a:gridCol w="1000132"/>
              </a:tblGrid>
              <a:tr h="68984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Беглость </a:t>
                      </a:r>
                      <a:endParaRPr lang="ru-RU" sz="20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Гибкость </a:t>
                      </a:r>
                      <a:endParaRPr lang="ru-RU" sz="20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Оригинальность </a:t>
                      </a:r>
                      <a:endParaRPr lang="ru-RU" sz="20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Объединение</a:t>
                      </a:r>
                      <a:r>
                        <a:rPr lang="ru-RU" sz="2000" b="1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ru-RU" sz="20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Общий %</a:t>
                      </a:r>
                      <a:endParaRPr lang="ru-RU" sz="20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51340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63, 6  </a:t>
                      </a:r>
                      <a:r>
                        <a:rPr lang="ru-RU" b="1" dirty="0" smtClean="0"/>
                        <a:t>/ 36, 4 %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86, 4 </a:t>
                      </a:r>
                      <a:r>
                        <a:rPr lang="ru-RU" b="1" dirty="0" smtClean="0"/>
                        <a:t>/ 13, 6 %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59, 1 </a:t>
                      </a:r>
                      <a:r>
                        <a:rPr lang="ru-RU" b="1" dirty="0" smtClean="0"/>
                        <a:t>/ 40, 9 %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68, 2 </a:t>
                      </a:r>
                      <a:r>
                        <a:rPr lang="ru-RU" b="1" dirty="0" smtClean="0"/>
                        <a:t>/ 31, 8 %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53, 8 %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4089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83, 3 </a:t>
                      </a:r>
                      <a:r>
                        <a:rPr lang="ru-RU" b="1" dirty="0" smtClean="0"/>
                        <a:t>/ 16, 7%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  91, 7 </a:t>
                      </a:r>
                      <a:r>
                        <a:rPr lang="ru-RU" b="1" dirty="0" smtClean="0"/>
                        <a:t>/ 8, 3%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75</a:t>
                      </a:r>
                      <a:r>
                        <a:rPr lang="ru-RU" b="1" dirty="0" smtClean="0"/>
                        <a:t>  /25 %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62, 5 </a:t>
                      </a:r>
                      <a:r>
                        <a:rPr lang="ru-RU" b="1" dirty="0" smtClean="0"/>
                        <a:t>/37, 5%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83, 3 %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Методика «</a:t>
            </a:r>
            <a:r>
              <a:rPr lang="ru-RU" sz="2800" b="1" dirty="0" err="1" smtClean="0">
                <a:solidFill>
                  <a:srgbClr val="FF0000"/>
                </a:solidFill>
                <a:latin typeface="Segoe Print" pitchFamily="2" charset="0"/>
              </a:rPr>
              <a:t>Дорисовывание</a:t>
            </a: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  фигур»</a:t>
            </a:r>
            <a:b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(О. Дьяченко)</a:t>
            </a:r>
            <a:endParaRPr lang="ru-RU" sz="28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00CC"/>
                </a:solidFill>
              </a:rPr>
              <a:t>Цель: определение уровня развития воображения, способности создавать оригинальные образы</a:t>
            </a:r>
          </a:p>
          <a:p>
            <a:pPr algn="ctr">
              <a:buNone/>
            </a:pPr>
            <a:endParaRPr lang="ru-RU" sz="2400" b="1" dirty="0">
              <a:solidFill>
                <a:srgbClr val="0000CC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928662" y="2714620"/>
          <a:ext cx="7286676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Segoe Print" pitchFamily="2" charset="0"/>
              </a:rPr>
              <a:t>Креативность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65722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900" b="1" dirty="0" smtClean="0">
                <a:solidFill>
                  <a:srgbClr val="000066"/>
                </a:solidFill>
              </a:rPr>
              <a:t>(от англ. </a:t>
            </a:r>
            <a:r>
              <a:rPr lang="en-US" sz="2900" b="1" dirty="0" smtClean="0">
                <a:solidFill>
                  <a:srgbClr val="000066"/>
                </a:solidFill>
              </a:rPr>
              <a:t>create</a:t>
            </a:r>
            <a:r>
              <a:rPr lang="ru-RU" sz="2900" b="1" dirty="0" smtClean="0">
                <a:solidFill>
                  <a:srgbClr val="000066"/>
                </a:solidFill>
              </a:rPr>
              <a:t> - создавать,		(от лат. с</a:t>
            </a:r>
            <a:r>
              <a:rPr lang="en-US" sz="2900" b="1" dirty="0" smtClean="0">
                <a:solidFill>
                  <a:srgbClr val="000066"/>
                </a:solidFill>
              </a:rPr>
              <a:t>reo</a:t>
            </a:r>
            <a:r>
              <a:rPr lang="ru-RU" sz="2900" b="1" dirty="0" smtClean="0">
                <a:solidFill>
                  <a:srgbClr val="000066"/>
                </a:solidFill>
              </a:rPr>
              <a:t> – творить,   </a:t>
            </a:r>
          </a:p>
          <a:p>
            <a:pPr>
              <a:buNone/>
            </a:pPr>
            <a:r>
              <a:rPr lang="ru-RU" sz="2900" b="1" dirty="0" smtClean="0">
                <a:solidFill>
                  <a:srgbClr val="000066"/>
                </a:solidFill>
              </a:rPr>
              <a:t>творить)</a:t>
            </a:r>
            <a:r>
              <a:rPr lang="ru-RU" sz="2900" dirty="0" smtClean="0"/>
              <a:t> </a:t>
            </a:r>
            <a:r>
              <a:rPr lang="ru-RU" sz="2900" b="1" dirty="0" smtClean="0"/>
              <a:t>- творческие 		                 </a:t>
            </a:r>
            <a:r>
              <a:rPr lang="ru-RU" sz="2900" b="1" dirty="0" smtClean="0">
                <a:solidFill>
                  <a:srgbClr val="000066"/>
                </a:solidFill>
              </a:rPr>
              <a:t>создавать)</a:t>
            </a:r>
            <a:r>
              <a:rPr lang="ru-RU" sz="2900" b="1" dirty="0" smtClean="0"/>
              <a:t> - способность</a:t>
            </a:r>
          </a:p>
          <a:p>
            <a:pPr>
              <a:buNone/>
            </a:pPr>
            <a:r>
              <a:rPr lang="ru-RU" sz="2900" b="1" dirty="0" smtClean="0"/>
              <a:t>способности индивида, 			творить, способность</a:t>
            </a:r>
          </a:p>
          <a:p>
            <a:pPr>
              <a:buNone/>
            </a:pPr>
            <a:r>
              <a:rPr lang="ru-RU" sz="2900" b="1" dirty="0" smtClean="0"/>
              <a:t>характеризующиеся			к творческим актам,</a:t>
            </a:r>
          </a:p>
          <a:p>
            <a:pPr>
              <a:buNone/>
            </a:pPr>
            <a:r>
              <a:rPr lang="ru-RU" sz="2900" b="1" dirty="0" smtClean="0"/>
              <a:t> готовностью к принятию		которые ведут к новому</a:t>
            </a:r>
          </a:p>
          <a:p>
            <a:pPr>
              <a:buNone/>
            </a:pPr>
            <a:r>
              <a:rPr lang="ru-RU" sz="2900" b="1" dirty="0" smtClean="0"/>
              <a:t>и созданию </a:t>
            </a:r>
            <a:r>
              <a:rPr lang="ru-RU" sz="2900" b="1" dirty="0" err="1" smtClean="0"/>
              <a:t>принципиаль</a:t>
            </a:r>
            <a:r>
              <a:rPr lang="ru-RU" sz="2900" b="1" dirty="0" smtClean="0"/>
              <a:t>- 		необычному видению</a:t>
            </a:r>
          </a:p>
          <a:p>
            <a:pPr>
              <a:buNone/>
            </a:pPr>
            <a:r>
              <a:rPr lang="ru-RU" sz="2900" b="1" dirty="0" smtClean="0"/>
              <a:t>но новых идей.			  	проблемы или ситуации.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3000" b="1" dirty="0" smtClean="0"/>
              <a:t>     </a:t>
            </a:r>
            <a:r>
              <a:rPr lang="ru-RU" sz="4000" b="1" i="1" dirty="0" err="1" smtClean="0">
                <a:solidFill>
                  <a:srgbClr val="FF0000"/>
                </a:solidFill>
                <a:latin typeface="Segoe Print" pitchFamily="2" charset="0"/>
              </a:rPr>
              <a:t>Креативность</a:t>
            </a:r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rgbClr val="800080"/>
                </a:solidFill>
              </a:rPr>
              <a:t>– это значит копать глубже, смотреть лучше, исправлять ошибки, беседовать с кошкой, нырять в глубину, проходить сквозь солнце, строить замки на песке, приветствовать будущее.</a:t>
            </a:r>
            <a:endParaRPr lang="ru-RU" sz="3000" b="1" dirty="0" smtClean="0">
              <a:solidFill>
                <a:srgbClr val="800080"/>
              </a:solidFill>
            </a:endParaRPr>
          </a:p>
          <a:p>
            <a:pPr>
              <a:buNone/>
            </a:pPr>
            <a:endParaRPr lang="ru-RU" sz="3000" b="1" dirty="0" smtClean="0">
              <a:solidFill>
                <a:srgbClr val="800080"/>
              </a:solidFill>
            </a:endParaRPr>
          </a:p>
          <a:p>
            <a:pPr algn="r">
              <a:buNone/>
            </a:pPr>
            <a:r>
              <a:rPr lang="ru-RU" sz="4000" b="1" dirty="0" smtClean="0">
                <a:solidFill>
                  <a:srgbClr val="800080"/>
                </a:solidFill>
              </a:rPr>
              <a:t>Эллис Пол </a:t>
            </a:r>
            <a:r>
              <a:rPr lang="ru-RU" sz="4000" b="1" dirty="0" err="1" smtClean="0">
                <a:solidFill>
                  <a:srgbClr val="800080"/>
                </a:solidFill>
              </a:rPr>
              <a:t>Торренс</a:t>
            </a:r>
            <a:endParaRPr lang="ru-RU" sz="3400" b="1" dirty="0" smtClean="0">
              <a:solidFill>
                <a:srgbClr val="800080"/>
              </a:solidFill>
            </a:endParaRPr>
          </a:p>
          <a:p>
            <a:pPr>
              <a:buNone/>
            </a:pPr>
            <a:r>
              <a:rPr lang="ru-RU" sz="3000" b="1" dirty="0" smtClean="0">
                <a:solidFill>
                  <a:srgbClr val="800080"/>
                </a:solidFill>
              </a:rPr>
              <a:t>  				 </a:t>
            </a:r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  <a:latin typeface="Segoe Print" pitchFamily="2" charset="0"/>
              </a:rPr>
              <a:t>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Диагностический тест </a:t>
            </a:r>
            <a:b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Дж. </a:t>
            </a:r>
            <a:r>
              <a:rPr lang="ru-RU" sz="2800" b="1" dirty="0" err="1" smtClean="0">
                <a:solidFill>
                  <a:srgbClr val="FF0000"/>
                </a:solidFill>
                <a:latin typeface="Segoe Print" pitchFamily="2" charset="0"/>
              </a:rPr>
              <a:t>Гилфорда</a:t>
            </a:r>
            <a:endParaRPr lang="ru-RU" sz="28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00CC"/>
                </a:solidFill>
              </a:rPr>
              <a:t>Цель: определение вербального компонента творческого мышления.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00CC"/>
                </a:solidFill>
              </a:rPr>
              <a:t>						</a:t>
            </a:r>
          </a:p>
          <a:p>
            <a:pPr>
              <a:buNone/>
            </a:pPr>
            <a:endParaRPr lang="ru-RU" sz="2400" b="1" dirty="0" smtClean="0">
              <a:solidFill>
                <a:srgbClr val="0000CC"/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0000CC"/>
                </a:solidFill>
              </a:rPr>
              <a:t> 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524000" y="2643182"/>
          <a:ext cx="6096000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Участие учащихся класса </a:t>
            </a:r>
            <a:b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в олимпиадах и творческих конкурсах</a:t>
            </a:r>
            <a:endParaRPr lang="ru-RU" sz="28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Качество </a:t>
            </a:r>
            <a:r>
              <a:rPr lang="ru-RU" sz="3200" b="1" dirty="0" err="1" smtClean="0">
                <a:solidFill>
                  <a:srgbClr val="FF0000"/>
                </a:solidFill>
                <a:latin typeface="Segoe Print" pitchFamily="2" charset="0"/>
              </a:rPr>
              <a:t>обученности</a:t>
            </a:r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учащихся 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85875"/>
          <a:ext cx="8229600" cy="4840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Наши достижения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pic>
        <p:nvPicPr>
          <p:cNvPr id="65538" name="Picture 2" descr="F:\аттестация\грамоты детей\001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1441305" cy="1982783"/>
          </a:xfrm>
          <a:prstGeom prst="rect">
            <a:avLst/>
          </a:prstGeom>
          <a:noFill/>
        </p:spPr>
      </p:pic>
      <p:pic>
        <p:nvPicPr>
          <p:cNvPr id="65539" name="Picture 3" descr="F:\аттестация\грамоты детей\002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1" y="1000108"/>
            <a:ext cx="1428760" cy="2000264"/>
          </a:xfrm>
          <a:prstGeom prst="rect">
            <a:avLst/>
          </a:prstGeom>
          <a:noFill/>
        </p:spPr>
      </p:pic>
      <p:pic>
        <p:nvPicPr>
          <p:cNvPr id="65540" name="Picture 4" descr="F:\аттестация\грамоты детей\диплом радуга стригунко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1000108"/>
            <a:ext cx="1357322" cy="2000264"/>
          </a:xfrm>
          <a:prstGeom prst="rect">
            <a:avLst/>
          </a:prstGeom>
          <a:noFill/>
        </p:spPr>
      </p:pic>
      <p:pic>
        <p:nvPicPr>
          <p:cNvPr id="65541" name="Picture 5" descr="F:\аттестация\грамоты детей\рус. медвежонок Лашкевич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143248"/>
            <a:ext cx="1453993" cy="2000239"/>
          </a:xfrm>
          <a:prstGeom prst="rect">
            <a:avLst/>
          </a:prstGeom>
          <a:noFill/>
        </p:spPr>
      </p:pic>
      <p:pic>
        <p:nvPicPr>
          <p:cNvPr id="65542" name="Picture 6" descr="F:\аттестация\грамоты детей\стригункова зелёная планет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3214686"/>
            <a:ext cx="1402065" cy="2000264"/>
          </a:xfrm>
          <a:prstGeom prst="rect">
            <a:avLst/>
          </a:prstGeom>
          <a:noFill/>
        </p:spPr>
      </p:pic>
      <p:pic>
        <p:nvPicPr>
          <p:cNvPr id="65543" name="Picture 7" descr="F:\аттестация\грамоты детей\Герасимов Руслан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3214686"/>
            <a:ext cx="1453994" cy="2000240"/>
          </a:xfrm>
          <a:prstGeom prst="rect">
            <a:avLst/>
          </a:prstGeom>
          <a:noFill/>
        </p:spPr>
      </p:pic>
      <p:pic>
        <p:nvPicPr>
          <p:cNvPr id="65544" name="Picture 8" descr="F:\аттестация\грамоты детей\герасимов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5286388"/>
            <a:ext cx="1857356" cy="1238956"/>
          </a:xfrm>
          <a:prstGeom prst="rect">
            <a:avLst/>
          </a:prstGeom>
          <a:noFill/>
        </p:spPr>
      </p:pic>
      <p:pic>
        <p:nvPicPr>
          <p:cNvPr id="65545" name="Picture 9" descr="F:\аттестация\грамоты детей\Гужова Екатерина Сергеевн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86380" y="214290"/>
            <a:ext cx="1357322" cy="2000264"/>
          </a:xfrm>
          <a:prstGeom prst="rect">
            <a:avLst/>
          </a:prstGeom>
          <a:noFill/>
        </p:spPr>
      </p:pic>
      <p:pic>
        <p:nvPicPr>
          <p:cNvPr id="65546" name="Picture 10" descr="F:\аттестация\грамоты детей\гужова земля марс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016" y="214290"/>
            <a:ext cx="1428760" cy="2000264"/>
          </a:xfrm>
          <a:prstGeom prst="rect">
            <a:avLst/>
          </a:prstGeom>
          <a:noFill/>
        </p:spPr>
      </p:pic>
      <p:pic>
        <p:nvPicPr>
          <p:cNvPr id="65547" name="Picture 11" descr="F:\аттестация\грамоты детей\лашкевич русский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71670" y="5286388"/>
            <a:ext cx="1785918" cy="1259209"/>
          </a:xfrm>
          <a:prstGeom prst="rect">
            <a:avLst/>
          </a:prstGeom>
          <a:noFill/>
        </p:spPr>
      </p:pic>
      <p:pic>
        <p:nvPicPr>
          <p:cNvPr id="65548" name="Picture 12" descr="F:\аттестация\грамоты детей\старостина русский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29058" y="5286388"/>
            <a:ext cx="1785950" cy="1259231"/>
          </a:xfrm>
          <a:prstGeom prst="rect">
            <a:avLst/>
          </a:prstGeom>
          <a:noFill/>
        </p:spPr>
      </p:pic>
      <p:pic>
        <p:nvPicPr>
          <p:cNvPr id="65549" name="Picture 13" descr="F:\аттестация\львенок 2014\certificate (13)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86380" y="2428868"/>
            <a:ext cx="1346138" cy="1909208"/>
          </a:xfrm>
          <a:prstGeom prst="rect">
            <a:avLst/>
          </a:prstGeom>
          <a:noFill/>
        </p:spPr>
      </p:pic>
      <p:pic>
        <p:nvPicPr>
          <p:cNvPr id="65550" name="Picture 14" descr="F:\аттестация\львенок осень 2014\certificate 1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16" y="2428868"/>
            <a:ext cx="1357322" cy="1928826"/>
          </a:xfrm>
          <a:prstGeom prst="rect">
            <a:avLst/>
          </a:prstGeom>
          <a:noFill/>
        </p:spPr>
      </p:pic>
      <p:pic>
        <p:nvPicPr>
          <p:cNvPr id="65551" name="Picture 15" descr="F:\аттестация\рыжий кот\1174-51357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57884" y="4572008"/>
            <a:ext cx="1454015" cy="1928826"/>
          </a:xfrm>
          <a:prstGeom prst="rect">
            <a:avLst/>
          </a:prstGeom>
          <a:noFill/>
        </p:spPr>
      </p:pic>
      <p:pic>
        <p:nvPicPr>
          <p:cNvPr id="65552" name="Picture 16" descr="F:\аттестация\рыжий кот 2014\2232-74232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00958" y="4572008"/>
            <a:ext cx="1371592" cy="19288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800" b="1" dirty="0" smtClean="0">
              <a:solidFill>
                <a:srgbClr val="FF0000"/>
              </a:solidFill>
              <a:latin typeface="Segoe Print" pitchFamily="2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УЧИТЕЛЬ, который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Не сковывает, а ОСВОБОЖДАЕТ,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Не подавляет, а ВОЗНОСИТ,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Не комкает, а ФОРМИРУЕТ,	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Не диктует, а УЧИТ,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Не требует, а СПРАШИВАЕТ,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Переживёт с ребёнком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Много вдохновенных минут.</a:t>
            </a:r>
            <a:endParaRPr lang="ru-RU" sz="28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4214818"/>
            <a:ext cx="2801888" cy="1901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Саша\Desktop\для визитки\фоны\fony-dlya-prezentacij-skach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59"/>
            <a:ext cx="9144000" cy="6822281"/>
          </a:xfrm>
          <a:prstGeom prst="rect">
            <a:avLst/>
          </a:prstGeom>
          <a:noFill/>
        </p:spPr>
      </p:pic>
      <p:sp>
        <p:nvSpPr>
          <p:cNvPr id="47106" name="Заголовок 1"/>
          <p:cNvSpPr>
            <a:spLocks noGrp="1"/>
          </p:cNvSpPr>
          <p:nvPr>
            <p:ph type="ctrTitle"/>
          </p:nvPr>
        </p:nvSpPr>
        <p:spPr>
          <a:xfrm>
            <a:off x="500063" y="1066800"/>
            <a:ext cx="8186737" cy="1981200"/>
          </a:xfrm>
        </p:spPr>
        <p:txBody>
          <a:bodyPr/>
          <a:lstStyle/>
          <a:p>
            <a:pPr eaLnBrk="1" hangingPunct="1"/>
            <a:r>
              <a:rPr lang="ru-RU" b="1" dirty="0" smtClean="0"/>
              <a:t>Спасибо за внимание!</a:t>
            </a:r>
          </a:p>
        </p:txBody>
      </p:sp>
      <p:pic>
        <p:nvPicPr>
          <p:cNvPr id="47107" name="Picture 7" descr="G:\фоны\фоны\Школьная тема\450294-f4935b2aabd06a6c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31640" y="2708920"/>
            <a:ext cx="6215062" cy="3721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715304" cy="50006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Segoe Print" pitchFamily="2" charset="0"/>
              </a:rPr>
              <a:t>Использованные литература и интернет - ресурсы:</a:t>
            </a:r>
            <a:endParaRPr lang="ru-RU" sz="20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sz="1400" dirty="0" smtClean="0"/>
              <a:t>1.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Заева Л. А. Творчество как способ положительной мотивации учения, Начальная школа, 2009 № 9 - с. 26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Казичева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И. Н. Активизация воображения учащихся в упражнениях на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дорисовывание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фигур, Начальная школа, 2009, № 3 - с. 26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Клевцова Л. Е. Развитие творческих способностей детей - Начальная школа, 2009, № 10 - с. 80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Константинова Л.Б. Развитие творческих способностей младших школьников. // Начальная школа. – 2000, № 7, с. 66-71.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5. Прохорова Л. Н. Система мониторинга в дошкольных образовательных учреждениях. Диагностика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креативности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детей и педагогов. – М.: Национальный книжный центр, 2013.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6. «Развитие творческих способностей детей 5 – 7 лет»/авт.- сост.Королев С.Г. – Волгоград.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7. Смирнова О. И. Виды творческих письменных работ на уроках русского языка. Начальная школа, 2009 г. № 1- с.42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ХуторскойА.В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Развитие творческих способностей – М: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Владос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2000 г. – с. 22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Часовских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Т. П. Развитие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креативности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младших школьников на уроках русского языка, Начальная школа, 2011, №9- с. 20</a:t>
            </a:r>
          </a:p>
          <a:p>
            <a:pPr>
              <a:buNone/>
            </a:pP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http://pedrazvitie.ru/raboty_nachalnoe/1322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http://www.prodlenka.org/nachalnaia-shkola/razvitie-tvorcheskikh-sposobnostei-u-mladshikh-shkolnikov-sredstvami-ustnogo-narodnogo-tvorchestva.html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http://www.trizminsk.org/e/prs/232044.htm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http://nsportal.ru/nachalnaya-shkola/chtenie/2014/01/10/razlichnye-formy-deyatelnosti-na-urokakh-literaturnogo-chteniya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www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trizminsk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org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e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prs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/232044.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htm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http://nsportal.ru/nachalnaya-shkola/mezhdistsiplinarnoe-obobshchenie/2014/12/05/sovremennye-podkhody-k-obucheniyu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Segoe Print" pitchFamily="2" charset="0"/>
              </a:rPr>
              <a:t>  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48" y="357166"/>
            <a:ext cx="1285884" cy="564360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wordArtVert"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КРЕАТИВНОСТЬ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285728"/>
            <a:ext cx="5214974" cy="7858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Творческий потенциал</a:t>
            </a:r>
            <a:endParaRPr lang="ru-RU" sz="2800" b="1" dirty="0">
              <a:solidFill>
                <a:srgbClr val="A5002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1500174"/>
            <a:ext cx="5214974" cy="7858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Творческая активность</a:t>
            </a:r>
            <a:endParaRPr lang="ru-RU" sz="2800" b="1" dirty="0">
              <a:solidFill>
                <a:srgbClr val="A5002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2714620"/>
            <a:ext cx="5214974" cy="7858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Творческая направленность</a:t>
            </a:r>
            <a:endParaRPr lang="ru-RU" sz="2800" b="1" dirty="0">
              <a:solidFill>
                <a:srgbClr val="A5002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3929066"/>
            <a:ext cx="5214974" cy="7858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Творческая индивидуальность</a:t>
            </a:r>
            <a:endParaRPr lang="ru-RU" sz="2800" b="1" dirty="0">
              <a:solidFill>
                <a:srgbClr val="A5002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5143512"/>
            <a:ext cx="5214974" cy="7858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Инициативность </a:t>
            </a:r>
            <a:endParaRPr lang="ru-RU" sz="2800" b="1" dirty="0">
              <a:solidFill>
                <a:srgbClr val="A5002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 flipH="1" flipV="1">
            <a:off x="1821637" y="1107265"/>
            <a:ext cx="1785950" cy="11430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143108" y="2071678"/>
            <a:ext cx="1143008" cy="8572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143108" y="3143248"/>
            <a:ext cx="1143008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143108" y="3500438"/>
            <a:ext cx="1143008" cy="78581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6200000" flipH="1">
            <a:off x="1857356" y="4000504"/>
            <a:ext cx="1643074" cy="121444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714356"/>
            <a:ext cx="8215370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Segoe Print" pitchFamily="2" charset="0"/>
              </a:rPr>
              <a:t>КРЕАТИВНЫЕ СПОСОБНОСТИ</a:t>
            </a:r>
            <a:endParaRPr lang="ru-RU" sz="28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1571604" y="1857364"/>
            <a:ext cx="500066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072330" y="1857364"/>
            <a:ext cx="500066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429124" y="1857364"/>
            <a:ext cx="500066" cy="23574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5720" y="3143248"/>
            <a:ext cx="3214710" cy="142876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80"/>
                </a:solidFill>
              </a:rPr>
              <a:t>ТВОРЧЕСКОЕ МЫШЛЕНИЕ</a:t>
            </a:r>
            <a:endParaRPr lang="ru-RU" sz="2400" b="1" dirty="0">
              <a:solidFill>
                <a:srgbClr val="80008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785918" y="4572008"/>
            <a:ext cx="5572164" cy="128588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800080"/>
                </a:solidFill>
              </a:rPr>
              <a:t>ПРИМЕНЕНИЕ МЕТОДОВ ОРГАНИЗАЦИИ ТВОРЧЕСКОЙ ДЕЯТЕЛЬНОСТИ</a:t>
            </a:r>
            <a:endParaRPr lang="ru-RU" sz="2000" b="1" dirty="0">
              <a:solidFill>
                <a:srgbClr val="80008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643570" y="3143248"/>
            <a:ext cx="3214710" cy="142876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80"/>
                </a:solidFill>
              </a:rPr>
              <a:t>ТВОРЧЕСКОЕ</a:t>
            </a:r>
          </a:p>
          <a:p>
            <a:pPr algn="ctr"/>
            <a:r>
              <a:rPr lang="ru-RU" sz="2400" b="1" dirty="0" smtClean="0">
                <a:solidFill>
                  <a:srgbClr val="800080"/>
                </a:solidFill>
              </a:rPr>
              <a:t>ВООБРАЖЕНИЕ</a:t>
            </a:r>
            <a:endParaRPr lang="ru-RU" sz="2400" b="1" dirty="0">
              <a:solidFill>
                <a:srgbClr val="800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Segoe Print" pitchFamily="2" charset="0"/>
              </a:rPr>
              <a:t>Характеристика </a:t>
            </a:r>
            <a:r>
              <a:rPr lang="ru-RU" sz="3600" b="1" dirty="0" err="1" smtClean="0">
                <a:solidFill>
                  <a:srgbClr val="FF0000"/>
                </a:solidFill>
                <a:latin typeface="Segoe Print" pitchFamily="2" charset="0"/>
              </a:rPr>
              <a:t>креативности</a:t>
            </a:r>
            <a:r>
              <a:rPr lang="ru-RU" sz="3600" b="1" dirty="0" smtClean="0">
                <a:solidFill>
                  <a:srgbClr val="FF0000"/>
                </a:solidFill>
                <a:latin typeface="Segoe Print" pitchFamily="2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Segoe Print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Segoe Print" pitchFamily="2" charset="0"/>
              </a:rPr>
              <a:t>(по Э.П. </a:t>
            </a:r>
            <a:r>
              <a:rPr lang="ru-RU" sz="3600" b="1" dirty="0" err="1" smtClean="0">
                <a:solidFill>
                  <a:srgbClr val="C00000"/>
                </a:solidFill>
                <a:latin typeface="Segoe Print" pitchFamily="2" charset="0"/>
              </a:rPr>
              <a:t>Торренсу</a:t>
            </a:r>
            <a:r>
              <a:rPr lang="ru-RU" sz="3600" b="1" dirty="0" smtClean="0">
                <a:solidFill>
                  <a:srgbClr val="C00000"/>
                </a:solidFill>
                <a:latin typeface="Segoe Print" pitchFamily="2" charset="0"/>
              </a:rPr>
              <a:t>)</a:t>
            </a:r>
            <a:endParaRPr lang="ru-RU" sz="36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 marL="514350" indent="-514350" algn="ctr">
              <a:buAutoNum type="arabicPeriod"/>
            </a:pPr>
            <a:r>
              <a:rPr lang="ru-RU" b="1" dirty="0" smtClean="0">
                <a:solidFill>
                  <a:srgbClr val="000066"/>
                </a:solidFill>
                <a:latin typeface="Segoe Print" pitchFamily="2" charset="0"/>
              </a:rPr>
              <a:t>Богатство мысли;</a:t>
            </a:r>
          </a:p>
          <a:p>
            <a:pPr marL="514350" indent="-514350" algn="ctr">
              <a:buNone/>
            </a:pPr>
            <a:r>
              <a:rPr lang="ru-RU" b="1" dirty="0" smtClean="0">
                <a:solidFill>
                  <a:srgbClr val="000066"/>
                </a:solidFill>
                <a:latin typeface="Segoe Print" pitchFamily="2" charset="0"/>
              </a:rPr>
              <a:t>2.  Гибкость мысли;</a:t>
            </a:r>
          </a:p>
          <a:p>
            <a:pPr marL="514350" indent="-514350" algn="ctr">
              <a:buNone/>
            </a:pPr>
            <a:r>
              <a:rPr lang="ru-RU" b="1" dirty="0" smtClean="0">
                <a:solidFill>
                  <a:srgbClr val="000066"/>
                </a:solidFill>
                <a:latin typeface="Segoe Print" pitchFamily="2" charset="0"/>
              </a:rPr>
              <a:t>3.  Оригинальность;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66"/>
                </a:solidFill>
                <a:latin typeface="Segoe Print" pitchFamily="2" charset="0"/>
              </a:rPr>
              <a:t>4. Любознательность;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66"/>
                </a:solidFill>
                <a:latin typeface="Segoe Print" pitchFamily="2" charset="0"/>
              </a:rPr>
              <a:t>5. Фантастичность;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66"/>
                </a:solidFill>
                <a:latin typeface="Segoe Print" pitchFamily="2" charset="0"/>
              </a:rPr>
              <a:t>6. Умение видеть проблему;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0066"/>
                </a:solidFill>
                <a:latin typeface="Segoe Print" pitchFamily="2" charset="0"/>
              </a:rPr>
              <a:t> 7. Беглость.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</TotalTime>
  <Words>2247</Words>
  <Application>Microsoft Office PowerPoint</Application>
  <PresentationFormat>Экран (4:3)</PresentationFormat>
  <Paragraphs>658</Paragraphs>
  <Slides>66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Тема Office</vt:lpstr>
      <vt:lpstr>Обобщение педагогического опыта</vt:lpstr>
      <vt:lpstr>Слайд 2</vt:lpstr>
      <vt:lpstr>Главная цель школы  в современных условиях</vt:lpstr>
      <vt:lpstr>Факторы</vt:lpstr>
      <vt:lpstr> Модернизация образования поставила перед современной школой задачу — воспитать грамотного, творчески мыслящего школьника. </vt:lpstr>
      <vt:lpstr>Креативность</vt:lpstr>
      <vt:lpstr> </vt:lpstr>
      <vt:lpstr>Слайд 8</vt:lpstr>
      <vt:lpstr>Характеристика креативности (по Э.П. Торренсу)</vt:lpstr>
      <vt:lpstr>Современная ситуация в теории и практике </vt:lpstr>
      <vt:lpstr>Слайд 11</vt:lpstr>
      <vt:lpstr>Ведущая педагогическая идея</vt:lpstr>
      <vt:lpstr>Теоретическая база опыта</vt:lpstr>
      <vt:lpstr> </vt:lpstr>
      <vt:lpstr>Слайд 15</vt:lpstr>
      <vt:lpstr>Слайд 16</vt:lpstr>
      <vt:lpstr>Условия для успешного развития креативных способностей</vt:lpstr>
      <vt:lpstr>Функции системы творческих заданий</vt:lpstr>
      <vt:lpstr>Методы образовательной деятельности, направленные  на развитие креативности учащихся</vt:lpstr>
      <vt:lpstr>Последовательность этапов урока и организация творческой деятельности учащихся</vt:lpstr>
      <vt:lpstr>Слайд 21</vt:lpstr>
      <vt:lpstr>Творческие задания на комбинирование информации</vt:lpstr>
      <vt:lpstr>Слайд 23</vt:lpstr>
      <vt:lpstr>Слайд 24</vt:lpstr>
      <vt:lpstr>Слайд 25</vt:lpstr>
      <vt:lpstr>Корзина идей</vt:lpstr>
      <vt:lpstr> сравнение</vt:lpstr>
      <vt:lpstr>Слайд 28</vt:lpstr>
      <vt:lpstr>Слайд 29</vt:lpstr>
      <vt:lpstr> систематизация информации</vt:lpstr>
      <vt:lpstr>Слайд 31</vt:lpstr>
      <vt:lpstr>Слайд 32</vt:lpstr>
      <vt:lpstr> изменение  информации</vt:lpstr>
      <vt:lpstr>Слайд 34</vt:lpstr>
      <vt:lpstr>Слайд 35</vt:lpstr>
      <vt:lpstr>дополнение  информации</vt:lpstr>
      <vt:lpstr>Приём «Пропущенный вопрос»</vt:lpstr>
      <vt:lpstr>самостоятельное составление текстов</vt:lpstr>
      <vt:lpstr>Слайд 39</vt:lpstr>
      <vt:lpstr>Диаманты в  4  классе</vt:lpstr>
      <vt:lpstr>Творческие сочинения</vt:lpstr>
      <vt:lpstr> </vt:lpstr>
      <vt:lpstr>Творческие задания на определение причинно-следственных связей</vt:lpstr>
      <vt:lpstr>Слайд 44</vt:lpstr>
      <vt:lpstr>Слайд 45</vt:lpstr>
      <vt:lpstr>Развивающие каноны</vt:lpstr>
      <vt:lpstr>Слайд 47</vt:lpstr>
      <vt:lpstr>доказательство </vt:lpstr>
      <vt:lpstr>Ромашка Блума</vt:lpstr>
      <vt:lpstr>Диаграмма Венна</vt:lpstr>
      <vt:lpstr>Творческие задания на планирование и выполнение практических действий</vt:lpstr>
      <vt:lpstr>Шпаргалка</vt:lpstr>
      <vt:lpstr>планирование и проведение наблюдения</vt:lpstr>
      <vt:lpstr>Слайд 54</vt:lpstr>
      <vt:lpstr>Слайд 55</vt:lpstr>
      <vt:lpstr>анализ плана выполнения</vt:lpstr>
      <vt:lpstr>Проектная деятельность</vt:lpstr>
      <vt:lpstr>Результативность</vt:lpstr>
      <vt:lpstr>Методика «Дорисовывание  фигур» (О. Дьяченко)</vt:lpstr>
      <vt:lpstr>Диагностический тест  Дж. Гилфорда</vt:lpstr>
      <vt:lpstr>Участие учащихся класса  в олимпиадах и творческих конкурсах</vt:lpstr>
      <vt:lpstr>Качество обученности учащихся </vt:lpstr>
      <vt:lpstr>Наши достижения</vt:lpstr>
      <vt:lpstr>Слайд 64</vt:lpstr>
      <vt:lpstr>Спасибо за внимание!</vt:lpstr>
      <vt:lpstr>Использованные литература и интернет - ресурсы: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comp</cp:lastModifiedBy>
  <cp:revision>177</cp:revision>
  <dcterms:created xsi:type="dcterms:W3CDTF">2013-03-16T17:10:51Z</dcterms:created>
  <dcterms:modified xsi:type="dcterms:W3CDTF">2015-03-16T15:25:02Z</dcterms:modified>
</cp:coreProperties>
</file>