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0" r:id="rId3"/>
    <p:sldId id="273" r:id="rId4"/>
    <p:sldId id="313" r:id="rId5"/>
    <p:sldId id="315" r:id="rId6"/>
    <p:sldId id="314" r:id="rId7"/>
    <p:sldId id="288" r:id="rId8"/>
    <p:sldId id="270" r:id="rId9"/>
    <p:sldId id="261" r:id="rId10"/>
    <p:sldId id="266" r:id="rId11"/>
    <p:sldId id="263" r:id="rId12"/>
    <p:sldId id="265" r:id="rId13"/>
    <p:sldId id="262" r:id="rId14"/>
    <p:sldId id="264" r:id="rId15"/>
    <p:sldId id="269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299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58" autoAdjust="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93E6-467F-4368-BF5C-33C83EA07FFE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9B32E-0325-47E7-BFCD-5B19C2B4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3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55FCB-C28E-4873-B69B-6E7C9004878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1529-531E-4233-A970-5AA76E1D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1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01529-531E-4233-A970-5AA76E1D7E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5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C461A9-0946-4F91-B7DF-A314E01AE84B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03DDCA-0F4A-4FBD-BFC9-BC8C9B43F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32809" y="1678619"/>
            <a:ext cx="5730860" cy="1563937"/>
          </a:xfrm>
        </p:spPr>
        <p:txBody>
          <a:bodyPr/>
          <a:lstStyle/>
          <a:p>
            <a:r>
              <a:rPr lang="ru-RU" dirty="0" smtClean="0"/>
              <a:t>региональный центр профессиональной ориентации молодежи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64062" y="1610332"/>
            <a:ext cx="4977306" cy="716257"/>
          </a:xfrm>
        </p:spPr>
        <p:txBody>
          <a:bodyPr>
            <a:normAutofit/>
          </a:bodyPr>
          <a:lstStyle/>
          <a:p>
            <a:r>
              <a:rPr lang="ru-RU" dirty="0" smtClean="0"/>
              <a:t>ГАОУ ДПО ВО «Владимирский институт развития образования им. Л. И. Новиковой»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41168"/>
            <a:ext cx="1588562" cy="1800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66" y="5181387"/>
            <a:ext cx="1562516" cy="155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06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4109080" cy="3984556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 indent="0">
              <a:spcBef>
                <a:spcPts val="0"/>
              </a:spcBef>
            </a:pP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1.Оптимизация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механизма сложившейся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Владимирской области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молодежи.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20" y="3429000"/>
            <a:ext cx="4001107" cy="300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50650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4104456" cy="2664296"/>
          </a:xfrm>
        </p:spPr>
        <p:txBody>
          <a:bodyPr anchor="ctr"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82550" lvl="0" indent="-82550">
              <a:spcBef>
                <a:spcPts val="0"/>
              </a:spcBef>
            </a:pP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2.Модернизация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технологий </a:t>
            </a: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обучающимися.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94" y="3645024"/>
            <a:ext cx="3831391" cy="287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404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(4922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53496" cy="223224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 indent="0"/>
            <a:endParaRPr lang="ru-RU" sz="1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3.Кадровое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/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молодежи.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5457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vladcentrprof33@mail.ru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66480"/>
            <a:ext cx="4513997" cy="28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0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920880" cy="2256364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 indent="0"/>
            <a:endParaRPr lang="ru-RU" sz="1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4.Обеспечение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сопровождения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 Владимирского региона.</a:t>
            </a:r>
          </a:p>
          <a:p>
            <a:pPr lvl="0"/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21" y="4149080"/>
            <a:ext cx="4354367" cy="245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77" y="1052736"/>
            <a:ext cx="3953239" cy="3984556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</a:p>
          <a:p>
            <a:pPr marL="0" indent="0"/>
            <a:r>
              <a:rPr lang="ru-RU" altLang="ru-RU" sz="2400" b="0" dirty="0" smtClean="0">
                <a:solidFill>
                  <a:srgbClr val="004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</a:p>
          <a:p>
            <a:pPr marL="0" indent="0"/>
            <a:r>
              <a:rPr lang="ru-RU" altLang="ru-RU" sz="2400" b="0" dirty="0" err="1" smtClean="0">
                <a:solidFill>
                  <a:srgbClr val="004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altLang="ru-RU" sz="2400" b="0" dirty="0" smtClean="0">
                <a:solidFill>
                  <a:srgbClr val="004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ru-RU" altLang="ru-RU" sz="2400" b="0" dirty="0" smtClean="0">
                <a:solidFill>
                  <a:srgbClr val="004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52" y="985855"/>
            <a:ext cx="3451257" cy="345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1.связь </a:t>
            </a:r>
            <a:r>
              <a:rPr lang="ru-RU" sz="20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системой обучения и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ru-RU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обучающемуся в профессиональном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самоопределении,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с региональными потребностями в квалифицированных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кадрах;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66287"/>
            <a:ext cx="281342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41205"/>
            <a:ext cx="2919050" cy="164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45024"/>
            <a:ext cx="2352284" cy="156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9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781488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2.комплексный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обеспечивающий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</a:t>
            </a:r>
            <a:r>
              <a:rPr lang="ru-RU" sz="20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и личностных особенностей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обучающегося;</a:t>
            </a:r>
            <a:endParaRPr lang="ru-RU" altLang="ru-RU" sz="20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484917" cy="18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2484918" cy="18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47864"/>
            <a:ext cx="2880320" cy="202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2518465" y="4586004"/>
            <a:ext cx="924444" cy="352235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940152" y="3416807"/>
            <a:ext cx="924444" cy="352235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3.преемственность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субъектов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оказывающих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услуги;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03848" y="3859018"/>
            <a:ext cx="3024336" cy="352235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3203848" y="2924944"/>
            <a:ext cx="1306194" cy="352235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77923"/>
            <a:ext cx="2628815" cy="175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11253"/>
            <a:ext cx="2449753" cy="13779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4" y="2560138"/>
            <a:ext cx="2687774" cy="16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42" y="2133380"/>
            <a:ext cx="2814450" cy="15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027" y="1143819"/>
            <a:ext cx="7493456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endParaRPr lang="ru-RU" sz="200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добровольностью получения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социальных групп;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698708"/>
            <a:ext cx="3919390" cy="260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5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027" y="1143819"/>
            <a:ext cx="7493456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5.определение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</a:t>
            </a: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lvl="0" indent="0"/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профессиональные сообщества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(работодателей);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637522" cy="186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58855"/>
            <a:ext cx="3301249" cy="233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Соединительная линия уступом 6"/>
          <p:cNvCxnSpPr/>
          <p:nvPr/>
        </p:nvCxnSpPr>
        <p:spPr>
          <a:xfrm flipV="1">
            <a:off x="3321090" y="4290497"/>
            <a:ext cx="2115006" cy="578663"/>
          </a:xfrm>
          <a:prstGeom prst="bent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25294" y="1793629"/>
            <a:ext cx="5884657" cy="1429315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i="1" dirty="0"/>
              <a:t>Если профессия становится образом жизни, то ремесло превращается в </a:t>
            </a:r>
            <a:r>
              <a:rPr lang="ru-RU" sz="2000" i="1" dirty="0" smtClean="0"/>
              <a:t>искусство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Шевелев </a:t>
            </a:r>
            <a:r>
              <a:rPr lang="ru-RU" sz="2000" dirty="0"/>
              <a:t>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2" y="4819956"/>
            <a:ext cx="8953500" cy="188595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5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027" y="1143819"/>
            <a:ext cx="7493456" cy="535270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и иной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для выбора или перемены профессии,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трудоустройства.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7" y="4001265"/>
            <a:ext cx="3367113" cy="251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8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2942"/>
            <a:ext cx="8568952" cy="5352708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№1: </a:t>
            </a:r>
          </a:p>
          <a:p>
            <a:pPr mar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мероприятий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организационно-административных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регионе: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инфраструктуры,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каждому обучающемуся: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кабинет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профориентации, обеспечив его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профконсультантом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предусмотреть проведение работ по координации деятельности всех элементов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профориентации;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нормативно-правового и организационно-распорядительного обеспечения региональной системы профориентации.</a:t>
            </a:r>
          </a:p>
          <a:p>
            <a:pPr marL="0" indent="0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45" y="432088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12942"/>
            <a:ext cx="8712968" cy="4936338"/>
          </a:xfrm>
        </p:spPr>
        <p:txBody>
          <a:bodyPr>
            <a:normAutofit fontScale="40000" lnSpcReduction="20000"/>
          </a:bodyPr>
          <a:lstStyle/>
          <a:p>
            <a:r>
              <a:rPr lang="ru-RU" alt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№2: </a:t>
            </a:r>
          </a:p>
          <a:p>
            <a:pPr marL="0" indent="0"/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5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следующих </a:t>
            </a:r>
            <a:r>
              <a:rPr lang="ru-RU" sz="50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1.научно-методическое обеспечение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2.организационно-методическое сопровождение кабинетов профориентации;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3.единый регламент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профконсультанта;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4.определение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 </a:t>
            </a:r>
            <a:r>
              <a:rPr lang="ru-RU" sz="5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5.предпрофильная подготовка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обучение;</a:t>
            </a:r>
            <a:endParaRPr lang="ru-RU" sz="5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6.создание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«профессиональных проб» учащихся;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7.профориентационные проекты,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разработка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апробация;</a:t>
            </a:r>
            <a:endParaRPr lang="ru-RU" sz="5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8.разработка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курсов, программ, учебных и методических пособий, </a:t>
            </a:r>
            <a:r>
              <a:rPr lang="ru-RU" sz="5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адекватных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запросу рынка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9.повышение уровня </a:t>
            </a:r>
            <a:r>
              <a:rPr 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информатизации образовательной среды образовательных организаций 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000" b="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кадровый </a:t>
            </a:r>
            <a:r>
              <a:rPr lang="ru-RU" sz="5000" b="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  <a:r>
              <a:rPr lang="ru-RU" sz="5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50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2942"/>
            <a:ext cx="8568952" cy="5352708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№3: </a:t>
            </a:r>
          </a:p>
          <a:p>
            <a:pPr marL="0" indent="0"/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новых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(современных, актуальных)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квалификации, рассчитанных на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профконсультантов.</a:t>
            </a:r>
          </a:p>
          <a:p>
            <a:pPr mar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Осуществлять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специалистов на базе </a:t>
            </a:r>
            <a:r>
              <a:rPr lang="ru-RU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«Владимирского института развития образования им Л.И. Новиковой</a:t>
            </a:r>
            <a: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овершенствовать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подготовки и повышения квалификации (переподготовки) педагогических кадров,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-технологии, электронные образовательные ресурсы.</a:t>
            </a:r>
          </a:p>
          <a:p>
            <a:pPr marL="0" indent="0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2942"/>
            <a:ext cx="8568952" cy="5352708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№4: </a:t>
            </a:r>
          </a:p>
          <a:p>
            <a:pPr marL="0" indent="0"/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через </a:t>
            </a:r>
            <a:r>
              <a:rPr lang="ru-RU" sz="20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работы.</a:t>
            </a: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ломать стандарт потребления, снижать иждивенческие настроения у молодых людей. </a:t>
            </a: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 обществе адекватное (осознанное) отношение к выбору профессионального (карьерного) «маршрута»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грамотную работу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массовой информации. </a:t>
            </a: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через социальные сети. </a:t>
            </a:r>
          </a:p>
          <a:p>
            <a:pPr marL="0" indent="0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2942"/>
            <a:ext cx="8568952" cy="5352708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ИТОГИ: 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1.Улучшение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 (материально-технической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базы, социального обеспечения, организации производственной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практики).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производственного обучения и производственной практики на штатных рабочих местах.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3.Закрепление выпускника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производстве по полученной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профессии/ специальности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установление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гарантий социального пакета, возможностей дальнейшего карьерного роста. 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4.Деятельность работодателей и открытость рабочих позиций.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5.Обновление перечня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профессий/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по подготовке специалистов среднего звена и квалифицированных рабочих и служащих в нашем регионе.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6.Содействие востребованности выпускников ПОО на рынке труда. </a:t>
            </a:r>
          </a:p>
          <a:p>
            <a:pPr marL="0" indent="0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2942"/>
            <a:ext cx="8568952" cy="5352708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ИТОГИ: </a:t>
            </a:r>
          </a:p>
          <a:p>
            <a:pPr marL="0" indent="0"/>
            <a:endParaRPr lang="ru-RU" sz="2400" b="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или специалиста среднего звена, </a:t>
            </a:r>
            <a:endParaRPr lang="ru-RU" sz="2400" b="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получившего </a:t>
            </a:r>
            <a:r>
              <a:rPr lang="ru-RU" sz="24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опыт работы на производстве, в </a:t>
            </a:r>
            <a:endParaRPr lang="ru-RU" sz="2400" b="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4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сфере, конкурентоспособного и востребованного </a:t>
            </a:r>
            <a:endParaRPr lang="ru-RU" sz="2400" b="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экономикой </a:t>
            </a:r>
            <a:r>
              <a:rPr lang="ru-RU" sz="24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страны, является на сегодняшний день </a:t>
            </a:r>
            <a:endParaRPr lang="ru-RU" sz="2400" b="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</a:t>
            </a:r>
            <a:r>
              <a:rPr lang="ru-RU" sz="24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24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прерогативой!</a:t>
            </a:r>
            <a:endParaRPr lang="ru-RU" sz="24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4687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5400600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5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ЦЕНТРА: </a:t>
            </a:r>
          </a:p>
          <a:p>
            <a:endParaRPr lang="ru-RU" sz="51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Владимир, </a:t>
            </a:r>
          </a:p>
          <a:p>
            <a:r>
              <a:rPr lang="ru-RU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5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Каманина</a:t>
            </a:r>
            <a:r>
              <a:rPr lang="ru-RU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д. 30/18, кабинет 2.26.</a:t>
            </a:r>
          </a:p>
          <a:p>
            <a:r>
              <a:rPr lang="ru-RU" sz="5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8.30-16.30</a:t>
            </a:r>
          </a:p>
          <a:p>
            <a:r>
              <a:rPr lang="ru-RU" sz="5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8.30-14.30</a:t>
            </a:r>
          </a:p>
          <a:p>
            <a:r>
              <a:rPr lang="ru-RU" sz="5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5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5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5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4922) 52-27-43</a:t>
            </a:r>
          </a:p>
          <a:p>
            <a:endParaRPr lang="ru-RU" sz="5100" b="0" dirty="0">
              <a:solidFill>
                <a:srgbClr val="002060"/>
              </a:solidFill>
            </a:endParaRPr>
          </a:p>
          <a:p>
            <a:endParaRPr lang="ru-RU" sz="5100" dirty="0" smtClean="0">
              <a:solidFill>
                <a:schemeClr val="bg1"/>
              </a:solidFill>
            </a:endParaRPr>
          </a:p>
          <a:p>
            <a:r>
              <a:rPr lang="ru-RU" sz="5100" dirty="0" smtClean="0">
                <a:solidFill>
                  <a:schemeClr val="bg1"/>
                </a:solidFill>
              </a:rPr>
              <a:t>Портал</a:t>
            </a:r>
            <a:r>
              <a:rPr lang="ru-RU" sz="5100" dirty="0">
                <a:solidFill>
                  <a:schemeClr val="bg1"/>
                </a:solidFill>
              </a:rPr>
              <a:t>: </a:t>
            </a:r>
            <a:r>
              <a:rPr lang="ru-RU" sz="5100" dirty="0" err="1">
                <a:solidFill>
                  <a:schemeClr val="bg1"/>
                </a:solidFill>
              </a:rPr>
              <a:t>владпрофобр.рф</a:t>
            </a:r>
            <a:endParaRPr lang="ru-RU" sz="5100" dirty="0">
              <a:solidFill>
                <a:schemeClr val="bg1"/>
              </a:solidFill>
            </a:endParaRPr>
          </a:p>
          <a:p>
            <a:r>
              <a:rPr lang="ru-RU" sz="5100" dirty="0" smtClean="0">
                <a:solidFill>
                  <a:schemeClr val="bg1"/>
                </a:solidFill>
              </a:rPr>
              <a:t>e-</a:t>
            </a:r>
            <a:r>
              <a:rPr lang="ru-RU" sz="5100" dirty="0" err="1" smtClean="0">
                <a:solidFill>
                  <a:schemeClr val="bg1"/>
                </a:solidFill>
              </a:rPr>
              <a:t>mail</a:t>
            </a:r>
            <a:r>
              <a:rPr lang="ru-RU" sz="5100" dirty="0">
                <a:solidFill>
                  <a:schemeClr val="bg1"/>
                </a:solidFill>
              </a:rPr>
              <a:t>: </a:t>
            </a:r>
            <a:r>
              <a:rPr lang="ru-RU" sz="5100" dirty="0" smtClean="0">
                <a:solidFill>
                  <a:schemeClr val="bg1"/>
                </a:solidFill>
              </a:rPr>
              <a:t> vladcentrprof33@mail.ru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/>
              <a:t> </a:t>
            </a: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373216"/>
            <a:ext cx="7632848" cy="1368152"/>
          </a:xfrm>
        </p:spPr>
        <p:txBody>
          <a:bodyPr>
            <a:normAutofit fontScale="32500" lnSpcReduction="20000"/>
          </a:bodyPr>
          <a:lstStyle/>
          <a:p>
            <a:r>
              <a:rPr lang="ru-RU" sz="5100" dirty="0" smtClean="0">
                <a:solidFill>
                  <a:schemeClr val="bg1"/>
                </a:solidFill>
              </a:rPr>
              <a:t>Портал</a:t>
            </a:r>
            <a:r>
              <a:rPr lang="ru-RU" sz="5100" dirty="0">
                <a:solidFill>
                  <a:schemeClr val="bg1"/>
                </a:solidFill>
              </a:rPr>
              <a:t>: </a:t>
            </a:r>
            <a:r>
              <a:rPr lang="ru-RU" sz="5100" dirty="0" err="1">
                <a:solidFill>
                  <a:schemeClr val="bg1"/>
                </a:solidFill>
              </a:rPr>
              <a:t>владпрофобр.рф</a:t>
            </a:r>
            <a:endParaRPr lang="ru-RU" sz="5100" dirty="0">
              <a:solidFill>
                <a:schemeClr val="bg1"/>
              </a:solidFill>
            </a:endParaRPr>
          </a:p>
          <a:p>
            <a:r>
              <a:rPr lang="ru-RU" sz="5100" dirty="0" smtClean="0">
                <a:solidFill>
                  <a:schemeClr val="bg1"/>
                </a:solidFill>
              </a:rPr>
              <a:t>e-</a:t>
            </a:r>
            <a:r>
              <a:rPr lang="ru-RU" sz="5100" dirty="0" err="1" smtClean="0">
                <a:solidFill>
                  <a:schemeClr val="bg1"/>
                </a:solidFill>
              </a:rPr>
              <a:t>mail</a:t>
            </a:r>
            <a:r>
              <a:rPr lang="ru-RU" sz="5100" dirty="0">
                <a:solidFill>
                  <a:schemeClr val="bg1"/>
                </a:solidFill>
              </a:rPr>
              <a:t>: 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5100" dirty="0" smtClean="0">
                <a:solidFill>
                  <a:schemeClr val="bg1"/>
                </a:solidFill>
              </a:rPr>
              <a:t>vladcentrprof33@mail.ru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/>
              <a:t> </a:t>
            </a:r>
          </a:p>
          <a:p>
            <a:endParaRPr lang="ru-RU" altLang="ru-RU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7624" y="249289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5616623" cy="4176465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КОНЦЕПТУАЛЬНЫЕ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СТРАТЕГИИ РАЗВИТИЯ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ОРИЕНТАЦИИ МОЛОДЕЖИ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48573" y="5465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(4922)  52-27-43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Портал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e-</a:t>
            </a:r>
            <a:r>
              <a:rPr lang="ru-RU" b="1" dirty="0" err="1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 vladcentrprof33@mail.ru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5514"/>
            <a:ext cx="3635896" cy="23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6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980728"/>
            <a:ext cx="5616624" cy="417646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Россия </a:t>
            </a:r>
            <a:r>
              <a:rPr lang="ru-RU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 нуждается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дипломированных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звена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стройиндустрии, отраслей машиностроения, сельского и лесного хозяйства, жилищно-коммунального комплекса, городской инфраструктуры, транспортной системы,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нефтегазового дела.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48573" y="5465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(4922)  52-27-43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Портал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e-</a:t>
            </a:r>
            <a:r>
              <a:rPr lang="ru-RU" b="1" dirty="0" err="1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 vladcentrprof33@mail.ru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74" y="4185731"/>
            <a:ext cx="3703972" cy="255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7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6192688" cy="352839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2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рабочих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обслуживающих сложное электронное и автоматическое оборудование, занимающихся конструированием и маркетингом,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обращения с современной оргтехникой,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компьютерами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04863"/>
            <a:ext cx="3606924" cy="23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48573" y="5465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(4922)  52-27-43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Портал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e-</a:t>
            </a:r>
            <a:r>
              <a:rPr lang="ru-RU" b="1" dirty="0" err="1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 vladcentrprof33@mail.ru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768564" y="1124744"/>
            <a:ext cx="0" cy="292494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5256583" cy="417646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ухудшением демографической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контингента выпускников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рабочих профессий </a:t>
            </a:r>
            <a:endParaRPr lang="ru-RU" sz="22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 снизилось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организаций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приобретают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00" dirty="0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48573" y="5465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(4922)  52-27-43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Портал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e-</a:t>
            </a:r>
            <a:r>
              <a:rPr lang="ru-RU" b="1" dirty="0" err="1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 vladcentrprof33@mail.ru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98" y="1772816"/>
            <a:ext cx="2836280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448573" y="999242"/>
            <a:ext cx="0" cy="221373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704856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720910" cy="35798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400" b="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Владимирского </a:t>
            </a:r>
            <a:r>
              <a:rPr lang="ru-RU" sz="2400" b="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2400" b="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 </a:t>
            </a:r>
            <a:endParaRPr lang="ru-RU" sz="2400" b="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ru-RU" sz="2400" b="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400" b="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 И. Новиковой» </a:t>
            </a:r>
            <a:endParaRPr lang="ru-RU" sz="2400" b="0" dirty="0" smtClean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определяет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стратегическую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98" y="4077072"/>
            <a:ext cx="3537181" cy="265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03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52-27-43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портал: </a:t>
            </a:r>
            <a:r>
              <a:rPr lang="ru-RU" b="1" dirty="0" err="1" smtClean="0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e-</a:t>
            </a:r>
            <a:r>
              <a:rPr lang="ru-RU" b="1" dirty="0" err="1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140029"/>
            <a:ext cx="43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региональной системы профессиональной ориентации молодежи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образования,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83768" y="2924944"/>
            <a:ext cx="172819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39845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мероприятия</a:t>
            </a:r>
          </a:p>
          <a:p>
            <a:pPr marL="0" indent="0" algn="ctr">
              <a:spcBef>
                <a:spcPts val="0"/>
              </a:spcBef>
            </a:pP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актов,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организационных и методических документов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профессиональной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молодежи </a:t>
            </a:r>
          </a:p>
          <a:p>
            <a:pPr marL="0" indent="0"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территориальном</a:t>
            </a:r>
          </a:p>
          <a:p>
            <a:pPr marL="0" indent="0" algn="r"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</a:t>
            </a:r>
          </a:p>
          <a:p>
            <a:pPr marL="0" indent="0" algn="ctr">
              <a:spcBef>
                <a:spcPts val="0"/>
              </a:spcBef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7544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 vladcentrprof33@mail.ru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3007990" cy="195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7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ru-RU" sz="1800" dirty="0" smtClean="0"/>
              <a:t>региональный центр профессиональной ориентации молодежи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4032448" cy="268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560840" cy="3528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цель:</a:t>
            </a:r>
            <a:r>
              <a:rPr lang="ru-RU" alt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профессионального самоопределения 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потребности личности в выборе профессионального (карьерного) «маршрута»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социально-экономического развития </a:t>
            </a:r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региона </a:t>
            </a:r>
            <a:endParaRPr lang="ru-RU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980728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551723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(</a:t>
            </a:r>
            <a:r>
              <a:rPr lang="ru-RU" b="1" dirty="0">
                <a:solidFill>
                  <a:schemeClr val="bg1"/>
                </a:solidFill>
              </a:rPr>
              <a:t>4922) </a:t>
            </a:r>
            <a:r>
              <a:rPr lang="ru-RU" b="1" dirty="0" smtClean="0">
                <a:solidFill>
                  <a:schemeClr val="bg1"/>
                </a:solidFill>
              </a:rPr>
              <a:t> 52-27-43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портал: </a:t>
            </a:r>
            <a:r>
              <a:rPr lang="ru-RU" b="1" dirty="0" err="1">
                <a:solidFill>
                  <a:schemeClr val="bg1"/>
                </a:solidFill>
              </a:rPr>
              <a:t>владпрофобр.рф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</a:rPr>
              <a:t>mail</a:t>
            </a:r>
            <a:r>
              <a:rPr lang="ru-RU" b="1" dirty="0" smtClean="0">
                <a:solidFill>
                  <a:schemeClr val="bg1"/>
                </a:solidFill>
              </a:rPr>
              <a:t>:  </a:t>
            </a:r>
            <a:r>
              <a:rPr lang="ru-RU" b="1" dirty="0">
                <a:solidFill>
                  <a:schemeClr val="bg1"/>
                </a:solidFill>
              </a:rPr>
              <a:t>vladcentrprof33@mail.ru</a:t>
            </a:r>
          </a:p>
        </p:txBody>
      </p:sp>
    </p:spTree>
    <p:extLst>
      <p:ext uri="{BB962C8B-B14F-4D97-AF65-F5344CB8AC3E}">
        <p14:creationId xmlns:p14="http://schemas.microsoft.com/office/powerpoint/2010/main" val="25746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1176</TotalTime>
  <Words>1093</Words>
  <Application>Microsoft Office PowerPoint</Application>
  <PresentationFormat>Экран (4:3)</PresentationFormat>
  <Paragraphs>251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Углы</vt:lpstr>
      <vt:lpstr>региональный центр профессиональной ориентации молодежи</vt:lpstr>
      <vt:lpstr>«Если профессия становится образом жизни, то ремесло превращается в искусство»                                                            Шевелев И.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  <vt:lpstr>региональный центр профессиональной ориентации молодежи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центр профессиональной ориентации молодежи</dc:title>
  <dc:creator>Деревнина Светлана Евгеньевна</dc:creator>
  <cp:lastModifiedBy>Деревнина Светлана Евгеньевна</cp:lastModifiedBy>
  <cp:revision>100</cp:revision>
  <cp:lastPrinted>2015-06-04T13:28:48Z</cp:lastPrinted>
  <dcterms:created xsi:type="dcterms:W3CDTF">2015-05-20T06:04:50Z</dcterms:created>
  <dcterms:modified xsi:type="dcterms:W3CDTF">2015-08-17T06:32:48Z</dcterms:modified>
</cp:coreProperties>
</file>