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8"/>
  </p:notesMasterIdLst>
  <p:handoutMasterIdLst>
    <p:handoutMasterId r:id="rId19"/>
  </p:handoutMasterIdLst>
  <p:sldIdLst>
    <p:sldId id="740" r:id="rId2"/>
    <p:sldId id="827" r:id="rId3"/>
    <p:sldId id="828" r:id="rId4"/>
    <p:sldId id="836" r:id="rId5"/>
    <p:sldId id="835" r:id="rId6"/>
    <p:sldId id="832" r:id="rId7"/>
    <p:sldId id="837" r:id="rId8"/>
    <p:sldId id="838" r:id="rId9"/>
    <p:sldId id="825" r:id="rId10"/>
    <p:sldId id="829" r:id="rId11"/>
    <p:sldId id="839" r:id="rId12"/>
    <p:sldId id="830" r:id="rId13"/>
    <p:sldId id="841" r:id="rId14"/>
    <p:sldId id="840" r:id="rId15"/>
    <p:sldId id="818" r:id="rId16"/>
    <p:sldId id="834" r:id="rId17"/>
  </p:sldIdLst>
  <p:sldSz cx="9144000" cy="6858000" type="screen4x3"/>
  <p:notesSz cx="9939338" cy="6805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339966"/>
    <a:srgbClr val="FFFF99"/>
    <a:srgbClr val="FFF1D9"/>
    <a:srgbClr val="E9D487"/>
    <a:srgbClr val="CC3300"/>
    <a:srgbClr val="660066"/>
    <a:srgbClr val="FFF6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817" autoAdjust="0"/>
    <p:restoredTop sz="74693" autoAdjust="0"/>
  </p:normalViewPr>
  <p:slideViewPr>
    <p:cSldViewPr>
      <p:cViewPr varScale="1">
        <p:scale>
          <a:sx n="97" d="100"/>
          <a:sy n="97" d="100"/>
        </p:scale>
        <p:origin x="-11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szmain\Pbl\&#1050;&#1080;&#1089;&#1083;&#1080;&#1094;&#1099;&#1085;&#1072;\&#1086;&#1090;%20&#1057;&#1090;&#1091;&#1083;&#1086;&#1074;&#1086;&#1081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_&#1040;&#1088;&#1089;&#1077;&#1085;&#1086;&#1074;&#1072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_&#1040;&#1088;&#1089;&#1077;&#1085;&#1086;&#1074;&#1072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szmain\Pbl\&#1057;&#1090;&#1091;&#1083;&#1086;&#1074;&#1072;\&#1086;&#1090;%20&#1040;&#1088;&#1089;&#1077;&#1085;&#1086;&#1074;&#1086;&#1081;\&#1052;&#1086;&#1078;&#1077;&#1090;%20&#1087;&#1088;&#1080;&#1075;&#1086;&#1076;&#1080;&#1090;&#1100;&#1089;&#1103;-2\&#1076;&#1083;&#1103;%20&#1074;&#1099;&#1089;&#1090;&#1091;&#1087;&#1083;&#1077;&#1085;&#1080;&#1103;%20&#1052;&#1072;&#1083;&#1100;&#1094;&#1077;&#1074;&#1086;&#1081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_&#1040;&#1088;&#1089;&#1077;&#1085;&#1086;&#1074;&#1072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58;&#1059;&#1051;&#1054;&#1042;&#1040;\2015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szmain\Pbl\&#1057;&#1090;&#1091;&#1083;&#1086;&#1074;&#1072;\&#1086;&#1090;%20&#1040;&#1088;&#1089;&#1077;&#1085;&#1086;&#1074;&#1086;&#1081;\&#1052;&#1086;&#1078;&#1077;&#1090;%20&#1087;&#1088;&#1080;&#1075;&#1086;&#1076;&#1080;&#1090;&#1100;&#1089;&#1103;-2\&#1076;&#1083;&#1103;%20&#1074;&#1099;&#1089;&#1090;&#1091;&#1087;&#1083;&#1077;&#1085;&#1080;&#1103;%20&#1052;&#1072;&#1083;&#1100;&#1094;&#1077;&#1074;&#1086;&#1081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szmain\Pbl\&#1050;&#1080;&#1089;&#1083;&#1080;&#1094;&#1099;&#1085;&#1072;\&#1086;&#1090;%20&#1057;&#1090;&#1091;&#1083;&#1086;&#1074;&#1086;&#1081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szmain\Pbl\&#1057;&#1090;&#1091;&#1083;&#1086;&#1074;&#1072;\&#1086;&#1090;%20&#1040;&#1088;&#1089;&#1077;&#1085;&#1086;&#1074;&#1086;&#1081;\&#1052;&#1086;&#1078;&#1077;&#1090;%20&#1087;&#1088;&#1080;&#1075;&#1086;&#1076;&#1080;&#1090;&#1100;&#1089;&#1103;-2\&#1076;&#1083;&#1103;%20&#1074;&#1099;&#1089;&#1090;&#1091;&#1087;&#1083;&#1077;&#1085;&#1080;&#1103;%20&#1052;&#1072;&#1083;&#1100;&#1094;&#1077;&#1074;&#1086;&#1081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szmain\Pbl\&#1050;&#1080;&#1089;&#1083;&#1080;&#1094;&#1099;&#1085;&#1072;\&#1086;&#1090;%20&#1057;&#1090;&#1091;&#1083;&#1086;&#1074;&#1086;&#1081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szmain\Pbl\&#1050;&#1080;&#1089;&#1083;&#1080;&#1094;&#1099;&#1085;&#1072;\&#1086;&#1090;%20&#1057;&#1090;&#1091;&#1083;&#1086;&#1074;&#1086;&#1081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szmain\Pbl\&#1050;&#1080;&#1089;&#1083;&#1080;&#1094;&#1099;&#1085;&#1072;\&#1086;&#1090;%20&#1057;&#1090;&#1091;&#1083;&#1086;&#1074;&#1086;&#1081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szmain\Pbl\&#1057;&#1090;&#1091;&#1083;&#1086;&#1074;&#1072;\&#1086;&#1090;%20&#1040;&#1088;&#1089;&#1077;&#1085;&#1086;&#1074;&#1086;&#1081;\&#1052;&#1086;&#1078;&#1077;&#1090;%20&#1087;&#1088;&#1080;&#1075;&#1086;&#1076;&#1080;&#1090;&#1100;&#1089;&#1103;-2\&#1076;&#1083;&#1103;%20&#1074;&#1099;&#1089;&#1090;&#1091;&#1087;&#1083;&#1077;&#1085;&#1080;&#1103;%20&#1052;&#1072;&#1083;&#1100;&#1094;&#1077;&#1074;&#1086;&#1081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szmain\Pbl\&#1050;&#1080;&#1089;&#1083;&#1080;&#1094;&#1099;&#1085;&#1072;\&#1086;&#1090;%20&#1057;&#1090;&#1091;&#1083;&#1086;&#1074;&#1086;&#1081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955090380287258E-2"/>
          <c:y val="2.8417776891812591E-2"/>
          <c:w val="0.92044909619713011"/>
          <c:h val="0.5756777010052595"/>
        </c:manualLayout>
      </c:layout>
      <c:bar3DChart>
        <c:barDir val="col"/>
        <c:grouping val="clustered"/>
        <c:dLbls>
          <c:showVal val="1"/>
        </c:dLbls>
        <c:shape val="cone"/>
        <c:axId val="54913280"/>
        <c:axId val="55463936"/>
        <c:axId val="0"/>
      </c:bar3DChart>
      <c:catAx>
        <c:axId val="54913280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55463936"/>
        <c:crosses val="autoZero"/>
        <c:auto val="1"/>
        <c:lblAlgn val="ctr"/>
        <c:lblOffset val="100"/>
      </c:catAx>
      <c:valAx>
        <c:axId val="55463936"/>
        <c:scaling>
          <c:orientation val="minMax"/>
        </c:scaling>
        <c:axPos val="l"/>
        <c:numFmt formatCode="0%" sourceLinked="1"/>
        <c:tickLblPos val="nextTo"/>
        <c:crossAx val="54913280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0555555555555582E-2"/>
          <c:y val="5.0925925925925937E-2"/>
          <c:w val="0.54609093294600375"/>
          <c:h val="0.84408947380648125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0"/>
                  <c:y val="0.1435185185185186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388888888888889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</c:dLbls>
          <c:cat>
            <c:strRef>
              <c:f>Лист1!$A$3:$A$4</c:f>
              <c:strCache>
                <c:ptCount val="2"/>
                <c:pt idx="0">
                  <c:v>6 мес. 2014 г.</c:v>
                </c:pt>
                <c:pt idx="1">
                  <c:v>6 мес. 2015 г.</c:v>
                </c:pt>
              </c:strCache>
            </c:strRef>
          </c:cat>
          <c:val>
            <c:numRef>
              <c:f>Лист1!$B$3:$B$4</c:f>
              <c:numCache>
                <c:formatCode>General</c:formatCode>
                <c:ptCount val="2"/>
                <c:pt idx="0">
                  <c:v>1510</c:v>
                </c:pt>
                <c:pt idx="1">
                  <c:v>1618</c:v>
                </c:pt>
              </c:numCache>
            </c:numRef>
          </c:val>
        </c:ser>
        <c:axId val="56808960"/>
        <c:axId val="56810496"/>
      </c:barChart>
      <c:catAx>
        <c:axId val="56808960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/>
            </a:pPr>
            <a:endParaRPr lang="ru-RU"/>
          </a:p>
        </c:txPr>
        <c:crossAx val="56810496"/>
        <c:crosses val="autoZero"/>
        <c:auto val="1"/>
        <c:lblAlgn val="ctr"/>
        <c:lblOffset val="100"/>
      </c:catAx>
      <c:valAx>
        <c:axId val="56810496"/>
        <c:scaling>
          <c:orientation val="minMax"/>
        </c:scaling>
        <c:delete val="1"/>
        <c:axPos val="l"/>
        <c:numFmt formatCode="General" sourceLinked="1"/>
        <c:tickLblPos val="none"/>
        <c:crossAx val="56808960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0555555555555582E-2"/>
          <c:y val="5.0925925925925923E-2"/>
          <c:w val="0.66362426918857953"/>
          <c:h val="0.84121135140596226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0"/>
                  <c:y val="0.125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2962962962962879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</c:dLbls>
          <c:cat>
            <c:strRef>
              <c:f>Лист1!$A$26:$A$27</c:f>
              <c:strCache>
                <c:ptCount val="2"/>
                <c:pt idx="0">
                  <c:v>6 мес. 2014 г.</c:v>
                </c:pt>
                <c:pt idx="1">
                  <c:v>6 мес. 2015 г.</c:v>
                </c:pt>
              </c:strCache>
            </c:strRef>
          </c:cat>
          <c:val>
            <c:numRef>
              <c:f>Лист1!$B$26:$B$27</c:f>
              <c:numCache>
                <c:formatCode>General</c:formatCode>
                <c:ptCount val="2"/>
                <c:pt idx="0">
                  <c:v>116</c:v>
                </c:pt>
                <c:pt idx="1">
                  <c:v>118</c:v>
                </c:pt>
              </c:numCache>
            </c:numRef>
          </c:val>
        </c:ser>
        <c:axId val="56891648"/>
        <c:axId val="56918016"/>
      </c:barChart>
      <c:catAx>
        <c:axId val="56891648"/>
        <c:scaling>
          <c:orientation val="minMax"/>
        </c:scaling>
        <c:axPos val="b"/>
        <c:tickLblPos val="nextTo"/>
        <c:crossAx val="56918016"/>
        <c:crosses val="autoZero"/>
        <c:auto val="1"/>
        <c:lblAlgn val="ctr"/>
        <c:lblOffset val="100"/>
      </c:catAx>
      <c:valAx>
        <c:axId val="56918016"/>
        <c:scaling>
          <c:orientation val="minMax"/>
        </c:scaling>
        <c:delete val="1"/>
        <c:axPos val="l"/>
        <c:numFmt formatCode="General" sourceLinked="1"/>
        <c:tickLblPos val="none"/>
        <c:crossAx val="56891648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388888391172362"/>
          <c:y val="7.4073944461553298E-2"/>
          <c:w val="0.45555555555555555"/>
          <c:h val="0.79869969378828043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0"/>
                  <c:y val="0.12037037037037028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3425925925925927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</c:dLbls>
          <c:cat>
            <c:strRef>
              <c:f>Лист1!$A$49:$A$50</c:f>
              <c:strCache>
                <c:ptCount val="2"/>
                <c:pt idx="0">
                  <c:v>6 мес. 2014 г.</c:v>
                </c:pt>
                <c:pt idx="1">
                  <c:v>6 мес. 2015 г.</c:v>
                </c:pt>
              </c:strCache>
            </c:strRef>
          </c:cat>
          <c:val>
            <c:numRef>
              <c:f>Лист1!$B$49:$B$50</c:f>
              <c:numCache>
                <c:formatCode>General</c:formatCode>
                <c:ptCount val="2"/>
                <c:pt idx="0">
                  <c:v>82</c:v>
                </c:pt>
                <c:pt idx="1">
                  <c:v>88</c:v>
                </c:pt>
              </c:numCache>
            </c:numRef>
          </c:val>
        </c:ser>
        <c:axId val="56937472"/>
        <c:axId val="56820480"/>
      </c:barChart>
      <c:catAx>
        <c:axId val="56937472"/>
        <c:scaling>
          <c:orientation val="minMax"/>
        </c:scaling>
        <c:axPos val="b"/>
        <c:tickLblPos val="nextTo"/>
        <c:crossAx val="56820480"/>
        <c:crosses val="autoZero"/>
        <c:auto val="1"/>
        <c:lblAlgn val="ctr"/>
        <c:lblOffset val="100"/>
      </c:catAx>
      <c:valAx>
        <c:axId val="56820480"/>
        <c:scaling>
          <c:orientation val="minMax"/>
        </c:scaling>
        <c:delete val="1"/>
        <c:axPos val="l"/>
        <c:numFmt formatCode="General" sourceLinked="1"/>
        <c:tickLblPos val="none"/>
        <c:crossAx val="56937472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65909154537057E-2"/>
          <c:y val="9.8919288807723493E-2"/>
          <c:w val="0.90694444444444644"/>
          <c:h val="0.75374781277340897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27663998250218724"/>
                  <c:y val="-0.2816309419655878"/>
                </c:manualLayout>
              </c:layout>
              <c:showVal val="1"/>
            </c:dLbl>
            <c:dLbl>
              <c:idx val="1"/>
              <c:layout>
                <c:manualLayout>
                  <c:x val="0.16992093175853021"/>
                  <c:y val="9.957750072907588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Лист1!$A$86:$A$87</c:f>
              <c:strCache>
                <c:ptCount val="2"/>
                <c:pt idx="0">
                  <c:v>Рабочие</c:v>
                </c:pt>
                <c:pt idx="1">
                  <c:v>Служащие</c:v>
                </c:pt>
              </c:strCache>
            </c:strRef>
          </c:cat>
          <c:val>
            <c:numRef>
              <c:f>Лист1!$B$86:$B$87</c:f>
              <c:numCache>
                <c:formatCode>[$-419]0.0%</c:formatCode>
                <c:ptCount val="2"/>
                <c:pt idx="0">
                  <c:v>0.78500000000000003</c:v>
                </c:pt>
                <c:pt idx="1">
                  <c:v>0.21500000000000041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21446339992212002"/>
          <c:y val="0.86583121028024501"/>
          <c:w val="0.52734492563429569"/>
          <c:h val="9.4923811606882527E-2"/>
        </c:manualLayout>
      </c:layout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spPr>
    <a:noFill/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204"/>
      <c:perspective val="30"/>
    </c:view3D>
    <c:plotArea>
      <c:layout>
        <c:manualLayout>
          <c:layoutTarget val="inner"/>
          <c:xMode val="edge"/>
          <c:yMode val="edge"/>
          <c:x val="9.3055555555556002E-2"/>
          <c:y val="0.11463298165396886"/>
          <c:w val="0.83472222222222225"/>
          <c:h val="0.71559795616412814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0.19609131671041141"/>
                  <c:y val="9.3724117818606067E-2"/>
                </c:manualLayout>
              </c:layout>
              <c:showVal val="1"/>
            </c:dLbl>
            <c:dLbl>
              <c:idx val="1"/>
              <c:layout>
                <c:manualLayout>
                  <c:x val="-0.24534722222222313"/>
                  <c:y val="8.0314960629921262E-3"/>
                </c:manualLayout>
              </c:layout>
              <c:showVal val="1"/>
            </c:dLbl>
            <c:dLbl>
              <c:idx val="2"/>
              <c:layout>
                <c:manualLayout>
                  <c:x val="-6.601921294925793E-2"/>
                  <c:y val="-0.27708048198015411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Лист1!$A$107:$A$109</c:f>
              <c:strCache>
                <c:ptCount val="3"/>
                <c:pt idx="0">
                  <c:v>Подготовка</c:v>
                </c:pt>
                <c:pt idx="1">
                  <c:v>Переподготовка</c:v>
                </c:pt>
                <c:pt idx="2">
                  <c:v>Повышение квалификации</c:v>
                </c:pt>
              </c:strCache>
            </c:strRef>
          </c:cat>
          <c:val>
            <c:numRef>
              <c:f>Лист1!$B$107:$B$109</c:f>
              <c:numCache>
                <c:formatCode>[$-419]0.0%</c:formatCode>
                <c:ptCount val="3"/>
                <c:pt idx="0">
                  <c:v>0.504</c:v>
                </c:pt>
                <c:pt idx="1">
                  <c:v>0.33800000000000113</c:v>
                </c:pt>
                <c:pt idx="2">
                  <c:v>0.15800000000000047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9258092738407689E-2"/>
          <c:y val="0.85131268332957588"/>
          <c:w val="0.94981692913385829"/>
          <c:h val="0.11179030028413622"/>
        </c:manualLayout>
      </c:layout>
      <c:txPr>
        <a:bodyPr/>
        <a:lstStyle/>
        <a:p>
          <a:pPr>
            <a:defRPr sz="1100" baseline="0"/>
          </a:pPr>
          <a:endParaRPr lang="ru-RU"/>
        </a:p>
      </c:txPr>
    </c:legend>
    <c:plotVisOnly val="1"/>
  </c:chart>
  <c:spPr>
    <a:noFill/>
    <a:ln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0.17345742867906033"/>
          <c:y val="9.8544034440974967E-2"/>
          <c:w val="0.73863163332001036"/>
          <c:h val="0.65224391272420623"/>
        </c:manualLayout>
      </c:layout>
      <c:barChart>
        <c:barDir val="col"/>
        <c:grouping val="stacked"/>
        <c:ser>
          <c:idx val="0"/>
          <c:order val="0"/>
          <c:tx>
            <c:strRef>
              <c:f>Профобучение!$E$276</c:f>
              <c:strCache>
                <c:ptCount val="1"/>
                <c:pt idx="0">
                  <c:v>млн. руб</c:v>
                </c:pt>
              </c:strCache>
            </c:strRef>
          </c:tx>
          <c:dLbls>
            <c:dLbl>
              <c:idx val="3"/>
              <c:layout>
                <c:manualLayout>
                  <c:x val="1.98969183920846E-2"/>
                  <c:y val="-9.4614953316594138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dLblPos val="ctr"/>
            <c:showVal val="1"/>
          </c:dLbls>
          <c:cat>
            <c:strRef>
              <c:f>Профобучение!$D$277:$D$280</c:f>
              <c:strCache>
                <c:ptCount val="4"/>
                <c:pt idx="0">
                  <c:v>всего выделено финансовых средств на профобучение</c:v>
                </c:pt>
                <c:pt idx="1">
                  <c:v>освоено финансовых средств</c:v>
                </c:pt>
                <c:pt idx="2">
                  <c:v>в т.ч. :
через гос.закупки</c:v>
                </c:pt>
                <c:pt idx="3">
                  <c:v>по договорам в пределах 2,0 млн. рублей</c:v>
                </c:pt>
              </c:strCache>
            </c:strRef>
          </c:cat>
          <c:val>
            <c:numRef>
              <c:f>Профобучение!$E$277:$E$280</c:f>
              <c:numCache>
                <c:formatCode>#,##0.00</c:formatCode>
                <c:ptCount val="4"/>
                <c:pt idx="0">
                  <c:v>31764348.5</c:v>
                </c:pt>
                <c:pt idx="1">
                  <c:v>27862538.979999997</c:v>
                </c:pt>
                <c:pt idx="2">
                  <c:v>17881895.850000001</c:v>
                </c:pt>
                <c:pt idx="3">
                  <c:v>9373649.4800000004</c:v>
                </c:pt>
              </c:numCache>
            </c:numRef>
          </c:val>
        </c:ser>
        <c:overlap val="100"/>
        <c:axId val="56861056"/>
        <c:axId val="56862592"/>
      </c:barChart>
      <c:catAx>
        <c:axId val="56861056"/>
        <c:scaling>
          <c:orientation val="minMax"/>
        </c:scaling>
        <c:axPos val="b"/>
        <c:tickLblPos val="nextTo"/>
        <c:crossAx val="56862592"/>
        <c:crosses val="autoZero"/>
        <c:auto val="1"/>
        <c:lblAlgn val="ctr"/>
        <c:lblOffset val="100"/>
      </c:catAx>
      <c:valAx>
        <c:axId val="56862592"/>
        <c:scaling>
          <c:orientation val="minMax"/>
        </c:scaling>
        <c:axPos val="l"/>
        <c:majorGridlines/>
        <c:numFmt formatCode="#,##0.00" sourceLinked="1"/>
        <c:tickLblPos val="nextTo"/>
        <c:crossAx val="568610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2392552493438465"/>
          <c:y val="3.8986354775828458E-3"/>
          <c:w val="0.66681521580635761"/>
          <c:h val="0.91780540590320969"/>
        </c:manualLayout>
      </c:layout>
      <c:bar3DChart>
        <c:barDir val="bar"/>
        <c:grouping val="clustered"/>
        <c:ser>
          <c:idx val="0"/>
          <c:order val="0"/>
          <c:tx>
            <c:strRef>
              <c:f>Лист1!$A$59</c:f>
              <c:strCache>
                <c:ptCount val="1"/>
                <c:pt idx="0">
                  <c:v>обучение по профессиям (отраслевой разрез)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</c:dLbls>
          <c:cat>
            <c:strRef>
              <c:f>Лист1!$B$58:$I$58</c:f>
              <c:strCache>
                <c:ptCount val="8"/>
                <c:pt idx="0">
                  <c:v>финансовая деятельность</c:v>
                </c:pt>
                <c:pt idx="1">
                  <c:v>транспорт и связь</c:v>
                </c:pt>
                <c:pt idx="2">
                  <c:v>строительство</c:v>
                </c:pt>
                <c:pt idx="3">
                  <c:v>сельское хозяйство, охота, лесное хозяйство</c:v>
                </c:pt>
                <c:pt idx="4">
                  <c:v>здравоохранение</c:v>
                </c:pt>
                <c:pt idx="5">
                  <c:v>торговля, ремонт</c:v>
                </c:pt>
                <c:pt idx="6">
                  <c:v>коммун., соц.  услуги</c:v>
                </c:pt>
                <c:pt idx="7">
                  <c:v>обрабатывающее производство</c:v>
                </c:pt>
              </c:strCache>
            </c:strRef>
          </c:cat>
          <c:val>
            <c:numRef>
              <c:f>Лист1!$B$59:$I$59</c:f>
              <c:numCache>
                <c:formatCode>0.0%</c:formatCode>
                <c:ptCount val="8"/>
                <c:pt idx="0">
                  <c:v>0.22500000000000001</c:v>
                </c:pt>
                <c:pt idx="1">
                  <c:v>0.17300000000000001</c:v>
                </c:pt>
                <c:pt idx="2">
                  <c:v>5.8000000000000003E-2</c:v>
                </c:pt>
                <c:pt idx="3">
                  <c:v>2.0000000000000011E-2</c:v>
                </c:pt>
                <c:pt idx="4">
                  <c:v>2.0000000000000052E-3</c:v>
                </c:pt>
                <c:pt idx="5">
                  <c:v>4.3000000000000003E-2</c:v>
                </c:pt>
                <c:pt idx="6">
                  <c:v>0.27100000000000002</c:v>
                </c:pt>
                <c:pt idx="7">
                  <c:v>8.6000000000000021E-2</c:v>
                </c:pt>
              </c:numCache>
            </c:numRef>
          </c:val>
        </c:ser>
        <c:ser>
          <c:idx val="1"/>
          <c:order val="1"/>
          <c:tx>
            <c:strRef>
              <c:f>Лист1!$A$60</c:f>
              <c:strCache>
                <c:ptCount val="1"/>
                <c:pt idx="0">
                  <c:v>потребность в работниках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</c:dLbls>
          <c:cat>
            <c:strRef>
              <c:f>Лист1!$B$58:$I$58</c:f>
              <c:strCache>
                <c:ptCount val="8"/>
                <c:pt idx="0">
                  <c:v>финансовая деятельность</c:v>
                </c:pt>
                <c:pt idx="1">
                  <c:v>транспорт и связь</c:v>
                </c:pt>
                <c:pt idx="2">
                  <c:v>строительство</c:v>
                </c:pt>
                <c:pt idx="3">
                  <c:v>сельское хозяйство, охота, лесное хозяйство</c:v>
                </c:pt>
                <c:pt idx="4">
                  <c:v>здравоохранение</c:v>
                </c:pt>
                <c:pt idx="5">
                  <c:v>торговля, ремонт</c:v>
                </c:pt>
                <c:pt idx="6">
                  <c:v>коммун., соц.  услуги</c:v>
                </c:pt>
                <c:pt idx="7">
                  <c:v>обрабатывающее производство</c:v>
                </c:pt>
              </c:strCache>
            </c:strRef>
          </c:cat>
          <c:val>
            <c:numRef>
              <c:f>Лист1!$B$60:$I$60</c:f>
              <c:numCache>
                <c:formatCode>0.0%</c:formatCode>
                <c:ptCount val="8"/>
                <c:pt idx="0">
                  <c:v>7.0000000000000114E-3</c:v>
                </c:pt>
                <c:pt idx="1">
                  <c:v>5.5000000000000014E-2</c:v>
                </c:pt>
                <c:pt idx="2">
                  <c:v>5.5000000000000014E-2</c:v>
                </c:pt>
                <c:pt idx="3">
                  <c:v>5.6000000000000001E-2</c:v>
                </c:pt>
                <c:pt idx="4">
                  <c:v>6.9000000000000034E-2</c:v>
                </c:pt>
                <c:pt idx="5">
                  <c:v>7.1999999999999995E-2</c:v>
                </c:pt>
                <c:pt idx="6">
                  <c:v>0.12000000000000002</c:v>
                </c:pt>
                <c:pt idx="7">
                  <c:v>0.42400000000000032</c:v>
                </c:pt>
              </c:numCache>
            </c:numRef>
          </c:val>
        </c:ser>
        <c:shape val="cylinder"/>
        <c:axId val="56541184"/>
        <c:axId val="56542720"/>
        <c:axId val="0"/>
      </c:bar3DChart>
      <c:catAx>
        <c:axId val="56541184"/>
        <c:scaling>
          <c:orientation val="minMax"/>
        </c:scaling>
        <c:axPos val="l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56542720"/>
        <c:crosses val="autoZero"/>
        <c:auto val="1"/>
        <c:lblAlgn val="ctr"/>
        <c:lblOffset val="100"/>
      </c:catAx>
      <c:valAx>
        <c:axId val="56542720"/>
        <c:scaling>
          <c:orientation val="minMax"/>
        </c:scaling>
        <c:delete val="1"/>
        <c:axPos val="b"/>
        <c:numFmt formatCode="0.0%" sourceLinked="1"/>
        <c:tickLblPos val="none"/>
        <c:crossAx val="56541184"/>
        <c:crosses val="autoZero"/>
        <c:crossBetween val="between"/>
      </c:valAx>
    </c:plotArea>
    <c:legend>
      <c:legendPos val="b"/>
      <c:layout/>
    </c:legend>
    <c:plotVisOnly val="1"/>
  </c:chart>
  <c:spPr>
    <a:noFill/>
    <a:ln>
      <a:noFill/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0555555555555582E-2"/>
          <c:y val="5.0925925925925937E-2"/>
          <c:w val="0.54609093294600375"/>
          <c:h val="0.84408947380648214"/>
        </c:manualLayout>
      </c:layout>
      <c:barChart>
        <c:barDir val="col"/>
        <c:grouping val="clustered"/>
        <c:axId val="57049472"/>
        <c:axId val="57051008"/>
      </c:barChart>
      <c:catAx>
        <c:axId val="57049472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/>
            </a:pPr>
            <a:endParaRPr lang="ru-RU"/>
          </a:p>
        </c:txPr>
        <c:crossAx val="57051008"/>
        <c:crosses val="autoZero"/>
        <c:auto val="1"/>
        <c:lblAlgn val="ctr"/>
        <c:lblOffset val="100"/>
      </c:catAx>
      <c:valAx>
        <c:axId val="57051008"/>
        <c:scaling>
          <c:orientation val="minMax"/>
        </c:scaling>
        <c:delete val="1"/>
        <c:axPos val="l"/>
        <c:numFmt formatCode="General" sourceLinked="1"/>
        <c:tickLblPos val="none"/>
        <c:crossAx val="57049472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Профобучение!$B$132</c:f>
              <c:strCache>
                <c:ptCount val="1"/>
                <c:pt idx="0">
                  <c:v>январь-июнь 2014 г (чел)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Профобучение!$A$133:$A$138</c:f>
              <c:strCache>
                <c:ptCount val="6"/>
                <c:pt idx="0">
                  <c:v>безработные</c:v>
                </c:pt>
                <c:pt idx="1">
                  <c:v>молодежь(16-29 лет )</c:v>
                </c:pt>
                <c:pt idx="2">
                  <c:v>учащиеся ОУ</c:v>
                </c:pt>
                <c:pt idx="3">
                  <c:v>инвалиды</c:v>
                </c:pt>
                <c:pt idx="4">
                  <c:v>граждане, стремящиеся возобновить трудовую деятельность после длительного (более года) перерыва</c:v>
                </c:pt>
                <c:pt idx="5">
                  <c:v>граждане пенсионного и предпенсионного возраста</c:v>
                </c:pt>
              </c:strCache>
            </c:strRef>
          </c:cat>
          <c:val>
            <c:numRef>
              <c:f>Профобучение!$B$133:$B$137</c:f>
              <c:numCache>
                <c:formatCode>General</c:formatCode>
                <c:ptCount val="5"/>
                <c:pt idx="0">
                  <c:v>9715</c:v>
                </c:pt>
                <c:pt idx="1">
                  <c:v>6945</c:v>
                </c:pt>
                <c:pt idx="2">
                  <c:v>3913</c:v>
                </c:pt>
                <c:pt idx="3">
                  <c:v>1460</c:v>
                </c:pt>
                <c:pt idx="4">
                  <c:v>1604</c:v>
                </c:pt>
              </c:numCache>
            </c:numRef>
          </c:val>
        </c:ser>
        <c:ser>
          <c:idx val="1"/>
          <c:order val="1"/>
          <c:tx>
            <c:strRef>
              <c:f>Профобучение!$C$132</c:f>
              <c:strCache>
                <c:ptCount val="1"/>
                <c:pt idx="0">
                  <c:v>январь-июнь 2015 г (чел.)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Профобучение!$A$133:$A$138</c:f>
              <c:strCache>
                <c:ptCount val="6"/>
                <c:pt idx="0">
                  <c:v>безработные</c:v>
                </c:pt>
                <c:pt idx="1">
                  <c:v>молодежь(16-29 лет )</c:v>
                </c:pt>
                <c:pt idx="2">
                  <c:v>учащиеся ОУ</c:v>
                </c:pt>
                <c:pt idx="3">
                  <c:v>инвалиды</c:v>
                </c:pt>
                <c:pt idx="4">
                  <c:v>граждане, стремящиеся возобновить трудовую деятельность после длительного (более года) перерыва</c:v>
                </c:pt>
                <c:pt idx="5">
                  <c:v>граждане пенсионного и предпенсионного возраста</c:v>
                </c:pt>
              </c:strCache>
            </c:strRef>
          </c:cat>
          <c:val>
            <c:numRef>
              <c:f>Профобучение!$C$133:$C$137</c:f>
              <c:numCache>
                <c:formatCode>General</c:formatCode>
                <c:ptCount val="5"/>
                <c:pt idx="0">
                  <c:v>10353</c:v>
                </c:pt>
                <c:pt idx="1">
                  <c:v>6517</c:v>
                </c:pt>
                <c:pt idx="2">
                  <c:v>2731</c:v>
                </c:pt>
                <c:pt idx="3">
                  <c:v>1212</c:v>
                </c:pt>
                <c:pt idx="4">
                  <c:v>1650</c:v>
                </c:pt>
              </c:numCache>
            </c:numRef>
          </c:val>
        </c:ser>
        <c:axId val="57066624"/>
        <c:axId val="57068160"/>
      </c:barChart>
      <c:catAx>
        <c:axId val="57066624"/>
        <c:scaling>
          <c:orientation val="minMax"/>
        </c:scaling>
        <c:axPos val="l"/>
        <c:tickLblPos val="nextTo"/>
        <c:crossAx val="57068160"/>
        <c:crosses val="autoZero"/>
        <c:auto val="1"/>
        <c:lblAlgn val="ctr"/>
        <c:lblOffset val="100"/>
      </c:catAx>
      <c:valAx>
        <c:axId val="57068160"/>
        <c:scaling>
          <c:orientation val="minMax"/>
        </c:scaling>
        <c:axPos val="b"/>
        <c:numFmt formatCode="General" sourceLinked="1"/>
        <c:tickLblPos val="nextTo"/>
        <c:crossAx val="570666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0.14550982522771089"/>
          <c:y val="0.14137412203374167"/>
          <c:w val="0.79054487041579002"/>
          <c:h val="0.77610082523468527"/>
        </c:manualLayout>
      </c:layout>
      <c:line3DChart>
        <c:grouping val="standard"/>
        <c:ser>
          <c:idx val="0"/>
          <c:order val="0"/>
          <c:tx>
            <c:strRef>
              <c:f>Профобучение!$B$170</c:f>
              <c:strCache>
                <c:ptCount val="1"/>
                <c:pt idx="0">
                  <c:v>чел.</c:v>
                </c:pt>
              </c:strCache>
            </c:strRef>
          </c:tx>
          <c:dLbls>
            <c:dLbl>
              <c:idx val="0"/>
              <c:layout>
                <c:manualLayout>
                  <c:x val="3.6429872495446396E-3"/>
                  <c:y val="-3.903903903903904E-2"/>
                </c:manualLayout>
              </c:layout>
              <c:showVal val="1"/>
            </c:dLbl>
            <c:dLbl>
              <c:idx val="1"/>
              <c:layout>
                <c:manualLayout>
                  <c:x val="5.4644808743169355E-3"/>
                  <c:y val="-4.2042042042042073E-2"/>
                </c:manualLayout>
              </c:layout>
              <c:showVal val="1"/>
            </c:dLbl>
            <c:dLbl>
              <c:idx val="2"/>
              <c:layout>
                <c:manualLayout>
                  <c:x val="5.4644808743169355E-3"/>
                  <c:y val="-6.6066066066066062E-2"/>
                </c:manualLayout>
              </c:layout>
              <c:showVal val="1"/>
            </c:dLbl>
            <c:dLbl>
              <c:idx val="3"/>
              <c:layout>
                <c:manualLayout>
                  <c:x val="3.6429872495446396E-3"/>
                  <c:y val="-4.8048048048048062E-2"/>
                </c:manualLayout>
              </c:layout>
              <c:showVal val="1"/>
            </c:dLbl>
            <c:dLbl>
              <c:idx val="4"/>
              <c:layout>
                <c:manualLayout>
                  <c:x val="1.8214936247723145E-2"/>
                  <c:y val="-6.9069069069069011E-2"/>
                </c:manualLayout>
              </c:layout>
              <c:showVal val="1"/>
            </c:dLbl>
            <c:dLbl>
              <c:idx val="5"/>
              <c:layout>
                <c:manualLayout>
                  <c:x val="1.8214936247723145E-2"/>
                  <c:y val="-5.7057057057057103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 i="0" baseline="0"/>
                </a:pPr>
                <a:endParaRPr lang="ru-RU"/>
              </a:p>
            </c:txPr>
            <c:showVal val="1"/>
          </c:dLbls>
          <c:cat>
            <c:strRef>
              <c:f>Профобучение!$A$171:$A$177</c:f>
              <c:strCache>
                <c:ptCount val="7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  <c:pt idx="3">
                  <c:v>2011 год</c:v>
                </c:pt>
                <c:pt idx="4">
                  <c:v>2012 год</c:v>
                </c:pt>
                <c:pt idx="5">
                  <c:v>2013 год</c:v>
                </c:pt>
                <c:pt idx="6">
                  <c:v>2014 год</c:v>
                </c:pt>
              </c:strCache>
            </c:strRef>
          </c:cat>
          <c:val>
            <c:numRef>
              <c:f>Профобучение!$B$171:$B$177</c:f>
              <c:numCache>
                <c:formatCode>General</c:formatCode>
                <c:ptCount val="7"/>
                <c:pt idx="0">
                  <c:v>892080</c:v>
                </c:pt>
                <c:pt idx="1">
                  <c:v>881589</c:v>
                </c:pt>
                <c:pt idx="2">
                  <c:v>865926</c:v>
                </c:pt>
                <c:pt idx="3">
                  <c:v>860431</c:v>
                </c:pt>
                <c:pt idx="4">
                  <c:v>844319</c:v>
                </c:pt>
                <c:pt idx="5">
                  <c:v>826032</c:v>
                </c:pt>
                <c:pt idx="6">
                  <c:v>809272</c:v>
                </c:pt>
              </c:numCache>
            </c:numRef>
          </c:val>
        </c:ser>
        <c:dLbls>
          <c:showVal val="1"/>
        </c:dLbls>
        <c:axId val="55471488"/>
        <c:axId val="55506048"/>
        <c:axId val="41457408"/>
      </c:line3DChart>
      <c:catAx>
        <c:axId val="55471488"/>
        <c:scaling>
          <c:orientation val="minMax"/>
        </c:scaling>
        <c:axPos val="b"/>
        <c:tickLblPos val="nextTo"/>
        <c:crossAx val="55506048"/>
        <c:crosses val="autoZero"/>
        <c:auto val="1"/>
        <c:lblAlgn val="ctr"/>
        <c:lblOffset val="100"/>
      </c:catAx>
      <c:valAx>
        <c:axId val="55506048"/>
        <c:scaling>
          <c:orientation val="minMax"/>
        </c:scaling>
        <c:axPos val="l"/>
        <c:majorGridlines/>
        <c:numFmt formatCode="General" sourceLinked="1"/>
        <c:tickLblPos val="nextTo"/>
        <c:crossAx val="55471488"/>
        <c:crosses val="autoZero"/>
        <c:crossBetween val="between"/>
      </c:valAx>
      <c:serAx>
        <c:axId val="41457408"/>
        <c:scaling>
          <c:orientation val="minMax"/>
        </c:scaling>
        <c:axPos val="b"/>
        <c:tickLblPos val="nextTo"/>
        <c:crossAx val="55506048"/>
        <c:crosses val="autoZero"/>
      </c:ser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9550903802872414E-2"/>
          <c:y val="2.8417776891812591E-2"/>
          <c:w val="0.92044909619712989"/>
          <c:h val="0.5756777010052595"/>
        </c:manualLayout>
      </c:layout>
      <c:bar3DChart>
        <c:barDir val="col"/>
        <c:grouping val="clustered"/>
        <c:dLbls>
          <c:showVal val="1"/>
        </c:dLbls>
        <c:shape val="cone"/>
        <c:axId val="54953472"/>
        <c:axId val="54955008"/>
        <c:axId val="0"/>
      </c:bar3DChart>
      <c:catAx>
        <c:axId val="54953472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54955008"/>
        <c:crosses val="autoZero"/>
        <c:auto val="1"/>
        <c:lblAlgn val="ctr"/>
        <c:lblOffset val="100"/>
      </c:catAx>
      <c:valAx>
        <c:axId val="54955008"/>
        <c:scaling>
          <c:orientation val="minMax"/>
        </c:scaling>
        <c:axPos val="l"/>
        <c:numFmt formatCode="0%" sourceLinked="1"/>
        <c:tickLblPos val="nextTo"/>
        <c:crossAx val="54953472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Профобучение!$A$144</c:f>
              <c:strCache>
                <c:ptCount val="1"/>
                <c:pt idx="0">
                  <c:v>заявлено</c:v>
                </c:pt>
              </c:strCache>
            </c:strRef>
          </c:tx>
          <c:dLbls>
            <c:dLbl>
              <c:idx val="0"/>
              <c:layout>
                <c:manualLayout>
                  <c:x val="1.5640273704789841E-2"/>
                  <c:y val="-4.1269841269841269E-2"/>
                </c:manualLayout>
              </c:layout>
              <c:showVal val="1"/>
            </c:dLbl>
            <c:dLbl>
              <c:idx val="1"/>
              <c:layout>
                <c:manualLayout>
                  <c:x val="1.1730205278592401E-2"/>
                  <c:y val="-5.7142857142857141E-2"/>
                </c:manualLayout>
              </c:layout>
              <c:showVal val="1"/>
            </c:dLbl>
            <c:showVal val="1"/>
          </c:dLbls>
          <c:cat>
            <c:strRef>
              <c:f>Профобучение!$B$143:$C$143</c:f>
              <c:strCache>
                <c:ptCount val="2"/>
                <c:pt idx="0">
                  <c:v>профессии рабочих</c:v>
                </c:pt>
                <c:pt idx="1">
                  <c:v>профессии служащих</c:v>
                </c:pt>
              </c:strCache>
            </c:strRef>
          </c:cat>
          <c:val>
            <c:numRef>
              <c:f>Профобучение!$B$144:$C$144</c:f>
              <c:numCache>
                <c:formatCode>0.0%</c:formatCode>
                <c:ptCount val="2"/>
                <c:pt idx="0">
                  <c:v>0.74600000000000133</c:v>
                </c:pt>
                <c:pt idx="1">
                  <c:v>0.254</c:v>
                </c:pt>
              </c:numCache>
            </c:numRef>
          </c:val>
        </c:ser>
        <c:ser>
          <c:idx val="1"/>
          <c:order val="1"/>
          <c:tx>
            <c:strRef>
              <c:f>Профобучение!$A$145</c:f>
              <c:strCache>
                <c:ptCount val="1"/>
                <c:pt idx="0">
                  <c:v>состоят на учете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2.7370478983382209E-2"/>
                  <c:y val="-5.7142857142857086E-2"/>
                </c:manualLayout>
              </c:layout>
              <c:showVal val="1"/>
            </c:dLbl>
            <c:dLbl>
              <c:idx val="1"/>
              <c:layout>
                <c:manualLayout>
                  <c:x val="2.3460410557184831E-2"/>
                  <c:y val="-5.7142857142857141E-2"/>
                </c:manualLayout>
              </c:layout>
              <c:showVal val="1"/>
            </c:dLbl>
            <c:showVal val="1"/>
          </c:dLbls>
          <c:cat>
            <c:strRef>
              <c:f>Профобучение!$B$143:$C$143</c:f>
              <c:strCache>
                <c:ptCount val="2"/>
                <c:pt idx="0">
                  <c:v>профессии рабочих</c:v>
                </c:pt>
                <c:pt idx="1">
                  <c:v>профессии служащих</c:v>
                </c:pt>
              </c:strCache>
            </c:strRef>
          </c:cat>
          <c:val>
            <c:numRef>
              <c:f>Профобучение!$B$145:$C$145</c:f>
              <c:numCache>
                <c:formatCode>0.0%</c:formatCode>
                <c:ptCount val="2"/>
                <c:pt idx="0">
                  <c:v>0.63000000000000145</c:v>
                </c:pt>
                <c:pt idx="1">
                  <c:v>0.33500000000000091</c:v>
                </c:pt>
              </c:numCache>
            </c:numRef>
          </c:val>
        </c:ser>
        <c:dLbls>
          <c:showVal val="1"/>
        </c:dLbls>
        <c:shape val="cylinder"/>
        <c:axId val="55922688"/>
        <c:axId val="55924224"/>
        <c:axId val="0"/>
      </c:bar3DChart>
      <c:catAx>
        <c:axId val="5592268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55924224"/>
        <c:crosses val="autoZero"/>
        <c:auto val="1"/>
        <c:lblAlgn val="ctr"/>
        <c:lblOffset val="100"/>
      </c:catAx>
      <c:valAx>
        <c:axId val="55924224"/>
        <c:scaling>
          <c:orientation val="minMax"/>
        </c:scaling>
        <c:axPos val="l"/>
        <c:majorGridlines/>
        <c:numFmt formatCode="0.0%" sourceLinked="1"/>
        <c:tickLblPos val="nextTo"/>
        <c:crossAx val="559226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9550903802872414E-2"/>
          <c:y val="2.8417776891812591E-2"/>
          <c:w val="0.92044909619712956"/>
          <c:h val="0.5756777010052595"/>
        </c:manualLayout>
      </c:layout>
      <c:bar3DChart>
        <c:barDir val="col"/>
        <c:grouping val="clustered"/>
        <c:dLbls>
          <c:showVal val="1"/>
        </c:dLbls>
        <c:shape val="cone"/>
        <c:axId val="55964416"/>
        <c:axId val="55965952"/>
        <c:axId val="0"/>
      </c:bar3DChart>
      <c:catAx>
        <c:axId val="55964416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55965952"/>
        <c:crosses val="autoZero"/>
        <c:auto val="1"/>
        <c:lblAlgn val="ctr"/>
        <c:lblOffset val="100"/>
      </c:catAx>
      <c:valAx>
        <c:axId val="55965952"/>
        <c:scaling>
          <c:orientation val="minMax"/>
        </c:scaling>
        <c:axPos val="l"/>
        <c:numFmt formatCode="0%" sourceLinked="1"/>
        <c:tickLblPos val="nextTo"/>
        <c:crossAx val="5596441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6618880870849382E-2"/>
          <c:y val="5.0037132455217334E-2"/>
          <c:w val="0.92044909619712956"/>
          <c:h val="0.50287376150855134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1.1466011466011509E-2"/>
                  <c:y val="-8.4388185654008432E-3"/>
                </c:manualLayout>
              </c:layout>
              <c:showVal val="1"/>
            </c:dLbl>
            <c:dLbl>
              <c:idx val="1"/>
              <c:layout>
                <c:manualLayout>
                  <c:x val="1.4742014742014749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1466011466011452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3104013104013105E-2"/>
                  <c:y val="-8.4388185654008952E-3"/>
                </c:manualLayout>
              </c:layout>
              <c:showVal val="1"/>
            </c:dLbl>
            <c:dLbl>
              <c:idx val="4"/>
              <c:layout>
                <c:manualLayout>
                  <c:x val="1.4742014742014749E-2"/>
                  <c:y val="-8.438818565400820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Профобучение!$A$130:$A$134</c:f>
              <c:strCache>
                <c:ptCount val="5"/>
                <c:pt idx="0">
                  <c:v>граждане, стремящиеся возобновить трудовую деятельность после длительного (более года) перерыва</c:v>
                </c:pt>
                <c:pt idx="1">
                  <c:v>
граждане предпенсионного возраста</c:v>
                </c:pt>
                <c:pt idx="2">
                  <c:v>инвалиды</c:v>
                </c:pt>
                <c:pt idx="3">
                  <c:v>граждане, впервые ищущие работу (ранее не работавшие)</c:v>
                </c:pt>
                <c:pt idx="4">
                  <c:v>женщины, имеющие детей до 3-х лет</c:v>
                </c:pt>
              </c:strCache>
            </c:strRef>
          </c:cat>
          <c:val>
            <c:numRef>
              <c:f>Профобучение!$B$130:$B$134</c:f>
              <c:numCache>
                <c:formatCode>0.0%</c:formatCode>
                <c:ptCount val="5"/>
                <c:pt idx="0" formatCode="0%">
                  <c:v>0.12000000000000002</c:v>
                </c:pt>
                <c:pt idx="1">
                  <c:v>8.3000000000000046E-2</c:v>
                </c:pt>
                <c:pt idx="2">
                  <c:v>8.1000000000000003E-2</c:v>
                </c:pt>
                <c:pt idx="3">
                  <c:v>6.7000000000000004E-2</c:v>
                </c:pt>
                <c:pt idx="4">
                  <c:v>3.9000000000000014E-2</c:v>
                </c:pt>
              </c:numCache>
            </c:numRef>
          </c:val>
        </c:ser>
        <c:dLbls>
          <c:showVal val="1"/>
        </c:dLbls>
        <c:shape val="cone"/>
        <c:axId val="55972224"/>
        <c:axId val="55973760"/>
        <c:axId val="0"/>
      </c:bar3DChart>
      <c:catAx>
        <c:axId val="55972224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55973760"/>
        <c:crosses val="autoZero"/>
        <c:auto val="1"/>
        <c:lblAlgn val="ctr"/>
        <c:lblOffset val="100"/>
      </c:catAx>
      <c:valAx>
        <c:axId val="55973760"/>
        <c:scaling>
          <c:orientation val="minMax"/>
        </c:scaling>
        <c:axPos val="l"/>
        <c:majorGridlines/>
        <c:numFmt formatCode="0%" sourceLinked="1"/>
        <c:tickLblPos val="nextTo"/>
        <c:crossAx val="55972224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9550903802872414E-2"/>
          <c:y val="2.8417776891812591E-2"/>
          <c:w val="0.92044909619712989"/>
          <c:h val="0.5756777010052595"/>
        </c:manualLayout>
      </c:layout>
      <c:bar3DChart>
        <c:barDir val="col"/>
        <c:grouping val="clustered"/>
        <c:dLbls>
          <c:showVal val="1"/>
        </c:dLbls>
        <c:shape val="cone"/>
        <c:axId val="56021760"/>
        <c:axId val="56023296"/>
        <c:axId val="0"/>
      </c:bar3DChart>
      <c:catAx>
        <c:axId val="56021760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56023296"/>
        <c:crosses val="autoZero"/>
        <c:auto val="1"/>
        <c:lblAlgn val="ctr"/>
        <c:lblOffset val="100"/>
      </c:catAx>
      <c:valAx>
        <c:axId val="56023296"/>
        <c:scaling>
          <c:orientation val="minMax"/>
        </c:scaling>
        <c:axPos val="l"/>
        <c:numFmt formatCode="0%" sourceLinked="1"/>
        <c:tickLblPos val="nextTo"/>
        <c:crossAx val="56021760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Профобучение!$A$192</c:f>
              <c:strCache>
                <c:ptCount val="1"/>
                <c:pt idx="0">
                  <c:v>июль 2014 год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2.150537634408603E-2"/>
                  <c:y val="-6.7653276955602817E-2"/>
                </c:manualLayout>
              </c:layout>
              <c:showVal val="1"/>
            </c:dLbl>
            <c:dLbl>
              <c:idx val="1"/>
              <c:layout>
                <c:manualLayout>
                  <c:x val="9.2165898617511521E-3"/>
                  <c:y val="-5.073995771670189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Профобучение!$B$191:$C$191</c:f>
              <c:strCache>
                <c:ptCount val="2"/>
                <c:pt idx="0">
                  <c:v>Выпускники ВПО (чел)</c:v>
                </c:pt>
                <c:pt idx="1">
                  <c:v>Выпускники СПО (чел.)</c:v>
                </c:pt>
              </c:strCache>
            </c:strRef>
          </c:cat>
          <c:val>
            <c:numRef>
              <c:f>Профобучение!$B$192:$C$192</c:f>
              <c:numCache>
                <c:formatCode>General</c:formatCode>
                <c:ptCount val="2"/>
                <c:pt idx="0">
                  <c:v>83</c:v>
                </c:pt>
                <c:pt idx="1">
                  <c:v>186</c:v>
                </c:pt>
              </c:numCache>
            </c:numRef>
          </c:val>
        </c:ser>
        <c:ser>
          <c:idx val="1"/>
          <c:order val="1"/>
          <c:tx>
            <c:strRef>
              <c:f>Профобучение!$A$193</c:f>
              <c:strCache>
                <c:ptCount val="1"/>
                <c:pt idx="0">
                  <c:v>июль 2015год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2.3041474654377881E-2"/>
                  <c:y val="-6.7653276955602817E-2"/>
                </c:manualLayout>
              </c:layout>
              <c:showVal val="1"/>
            </c:dLbl>
            <c:dLbl>
              <c:idx val="1"/>
              <c:layout>
                <c:manualLayout>
                  <c:x val="1.2288786482334868E-2"/>
                  <c:y val="-5.073995771670192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Профобучение!$B$191:$C$191</c:f>
              <c:strCache>
                <c:ptCount val="2"/>
                <c:pt idx="0">
                  <c:v>Выпускники ВПО (чел)</c:v>
                </c:pt>
                <c:pt idx="1">
                  <c:v>Выпускники СПО (чел.)</c:v>
                </c:pt>
              </c:strCache>
            </c:strRef>
          </c:cat>
          <c:val>
            <c:numRef>
              <c:f>Профобучение!$B$193:$C$193</c:f>
              <c:numCache>
                <c:formatCode>General</c:formatCode>
                <c:ptCount val="2"/>
                <c:pt idx="0">
                  <c:v>154</c:v>
                </c:pt>
                <c:pt idx="1">
                  <c:v>245</c:v>
                </c:pt>
              </c:numCache>
            </c:numRef>
          </c:val>
        </c:ser>
        <c:dLbls>
          <c:showVal val="1"/>
        </c:dLbls>
        <c:shape val="cylinder"/>
        <c:axId val="56429568"/>
        <c:axId val="56464128"/>
        <c:axId val="0"/>
      </c:bar3DChart>
      <c:catAx>
        <c:axId val="5642956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56464128"/>
        <c:crosses val="autoZero"/>
        <c:auto val="1"/>
        <c:lblAlgn val="ctr"/>
        <c:lblOffset val="100"/>
      </c:catAx>
      <c:valAx>
        <c:axId val="56464128"/>
        <c:scaling>
          <c:orientation val="minMax"/>
        </c:scaling>
        <c:axPos val="l"/>
        <c:majorGridlines/>
        <c:numFmt formatCode="General" sourceLinked="1"/>
        <c:tickLblPos val="nextTo"/>
        <c:crossAx val="564295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9550903802872414E-2"/>
          <c:y val="2.8417776891812591E-2"/>
          <c:w val="0.92044909619713011"/>
          <c:h val="0.5756777010052595"/>
        </c:manualLayout>
      </c:layout>
      <c:bar3DChart>
        <c:barDir val="col"/>
        <c:grouping val="clustered"/>
        <c:dLbls>
          <c:showVal val="1"/>
        </c:dLbls>
        <c:shape val="cone"/>
        <c:axId val="56483840"/>
        <c:axId val="56485376"/>
        <c:axId val="0"/>
      </c:bar3DChart>
      <c:catAx>
        <c:axId val="56483840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56485376"/>
        <c:crosses val="autoZero"/>
        <c:auto val="1"/>
        <c:lblAlgn val="ctr"/>
        <c:lblOffset val="100"/>
      </c:catAx>
      <c:valAx>
        <c:axId val="56485376"/>
        <c:scaling>
          <c:orientation val="minMax"/>
        </c:scaling>
        <c:axPos val="l"/>
        <c:numFmt formatCode="0%" sourceLinked="1"/>
        <c:tickLblPos val="nextTo"/>
        <c:crossAx val="56483840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D3A004-F18A-4E02-989A-A1B9BF66BE4A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</dgm:pt>
    <dgm:pt modelId="{7EB4667D-7242-4D6B-8C69-3169B2C1677D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Arial"/>
              <a:ea typeface="Times New Roman"/>
            </a:rPr>
            <a:t>Численность безработных граждан, официально зарегистрированных в органах службы занятости</a:t>
          </a:r>
          <a:endParaRPr lang="ru-RU" sz="1600" dirty="0">
            <a:solidFill>
              <a:schemeClr val="bg1"/>
            </a:solidFill>
          </a:endParaRPr>
        </a:p>
      </dgm:t>
    </dgm:pt>
    <dgm:pt modelId="{F958D238-7585-405F-B875-A25965D78A64}" type="parTrans" cxnId="{0CE4ABA3-5C4F-4938-AEC7-48543B213560}">
      <dgm:prSet/>
      <dgm:spPr/>
      <dgm:t>
        <a:bodyPr/>
        <a:lstStyle/>
        <a:p>
          <a:endParaRPr lang="ru-RU"/>
        </a:p>
      </dgm:t>
    </dgm:pt>
    <dgm:pt modelId="{EFEB512F-A78A-4B43-82DA-4D9752775AE4}" type="sibTrans" cxnId="{0CE4ABA3-5C4F-4938-AEC7-48543B213560}">
      <dgm:prSet/>
      <dgm:spPr/>
      <dgm:t>
        <a:bodyPr/>
        <a:lstStyle/>
        <a:p>
          <a:endParaRPr lang="ru-RU"/>
        </a:p>
      </dgm:t>
    </dgm:pt>
    <dgm:pt modelId="{ECE54654-5A69-484A-9511-6B13F1CAADFA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Arial"/>
              <a:ea typeface="Times New Roman"/>
            </a:rPr>
            <a:t>Уровень безработицы к экономически-активному населению </a:t>
          </a:r>
          <a:endParaRPr lang="ru-RU" sz="1600" dirty="0">
            <a:solidFill>
              <a:schemeClr val="bg1"/>
            </a:solidFill>
          </a:endParaRPr>
        </a:p>
      </dgm:t>
    </dgm:pt>
    <dgm:pt modelId="{03CF506A-96D5-4E7E-9812-401A4F7F896B}" type="parTrans" cxnId="{A386A6A6-3E67-49DA-B2F7-7EAE042FAA5B}">
      <dgm:prSet/>
      <dgm:spPr/>
      <dgm:t>
        <a:bodyPr/>
        <a:lstStyle/>
        <a:p>
          <a:endParaRPr lang="ru-RU"/>
        </a:p>
      </dgm:t>
    </dgm:pt>
    <dgm:pt modelId="{99909058-085A-44F8-8131-BA0E1B70E34D}" type="sibTrans" cxnId="{A386A6A6-3E67-49DA-B2F7-7EAE042FAA5B}">
      <dgm:prSet/>
      <dgm:spPr/>
      <dgm:t>
        <a:bodyPr/>
        <a:lstStyle/>
        <a:p>
          <a:endParaRPr lang="ru-RU"/>
        </a:p>
      </dgm:t>
    </dgm:pt>
    <dgm:pt modelId="{D70EA553-4F38-429A-8D84-30AFE5231B10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Arial"/>
              <a:ea typeface="Times New Roman"/>
            </a:rPr>
            <a:t>Количество вакансий </a:t>
          </a:r>
          <a:endParaRPr lang="ru-RU" sz="1600" dirty="0">
            <a:solidFill>
              <a:schemeClr val="bg1"/>
            </a:solidFill>
          </a:endParaRPr>
        </a:p>
      </dgm:t>
    </dgm:pt>
    <dgm:pt modelId="{142CEB52-D183-4F59-AB04-9F2288D6417E}" type="parTrans" cxnId="{BE1ECB61-0D53-4511-B3B2-4C0ECCD00E3F}">
      <dgm:prSet/>
      <dgm:spPr/>
      <dgm:t>
        <a:bodyPr/>
        <a:lstStyle/>
        <a:p>
          <a:endParaRPr lang="ru-RU"/>
        </a:p>
      </dgm:t>
    </dgm:pt>
    <dgm:pt modelId="{901A2187-783A-45EC-8404-96521D7308EB}" type="sibTrans" cxnId="{BE1ECB61-0D53-4511-B3B2-4C0ECCD00E3F}">
      <dgm:prSet/>
      <dgm:spPr/>
      <dgm:t>
        <a:bodyPr/>
        <a:lstStyle/>
        <a:p>
          <a:endParaRPr lang="ru-RU"/>
        </a:p>
      </dgm:t>
    </dgm:pt>
    <dgm:pt modelId="{42531CAC-9577-49D3-A2B9-94BCF6523EF5}" type="pres">
      <dgm:prSet presAssocID="{84D3A004-F18A-4E02-989A-A1B9BF66BE4A}" presName="linear" presStyleCnt="0">
        <dgm:presLayoutVars>
          <dgm:dir/>
          <dgm:animLvl val="lvl"/>
          <dgm:resizeHandles val="exact"/>
        </dgm:presLayoutVars>
      </dgm:prSet>
      <dgm:spPr/>
    </dgm:pt>
    <dgm:pt modelId="{BF48E187-8B7B-4E34-B334-DC129F4A5F43}" type="pres">
      <dgm:prSet presAssocID="{7EB4667D-7242-4D6B-8C69-3169B2C1677D}" presName="parentLin" presStyleCnt="0"/>
      <dgm:spPr/>
    </dgm:pt>
    <dgm:pt modelId="{D75897B1-C10F-440C-9DB3-9B2DC6E65E16}" type="pres">
      <dgm:prSet presAssocID="{7EB4667D-7242-4D6B-8C69-3169B2C1677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C7F5164-9361-4CD7-BE6A-0FF55BC1356E}" type="pres">
      <dgm:prSet presAssocID="{7EB4667D-7242-4D6B-8C69-3169B2C1677D}" presName="parentText" presStyleLbl="node1" presStyleIdx="0" presStyleCnt="3" custScaleX="124725" custLinFactNeighborX="90477" custLinFactNeighborY="8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E14EB-61CC-4438-BF69-20E72F3A5D6A}" type="pres">
      <dgm:prSet presAssocID="{7EB4667D-7242-4D6B-8C69-3169B2C1677D}" presName="negativeSpace" presStyleCnt="0"/>
      <dgm:spPr/>
    </dgm:pt>
    <dgm:pt modelId="{EB8689BA-4F68-4155-8F83-EA98D361F253}" type="pres">
      <dgm:prSet presAssocID="{7EB4667D-7242-4D6B-8C69-3169B2C1677D}" presName="childText" presStyleLbl="conFgAcc1" presStyleIdx="0" presStyleCnt="3" custLinFactNeighborY="-10349">
        <dgm:presLayoutVars>
          <dgm:bulletEnabled val="1"/>
        </dgm:presLayoutVars>
      </dgm:prSet>
      <dgm:spPr/>
    </dgm:pt>
    <dgm:pt modelId="{872592FD-71E0-49AC-BD0E-2C86B23E7104}" type="pres">
      <dgm:prSet presAssocID="{EFEB512F-A78A-4B43-82DA-4D9752775AE4}" presName="spaceBetweenRectangles" presStyleCnt="0"/>
      <dgm:spPr/>
    </dgm:pt>
    <dgm:pt modelId="{56026A0B-9462-48B0-9C93-04A3A7C29A74}" type="pres">
      <dgm:prSet presAssocID="{ECE54654-5A69-484A-9511-6B13F1CAADFA}" presName="parentLin" presStyleCnt="0"/>
      <dgm:spPr/>
    </dgm:pt>
    <dgm:pt modelId="{FF587762-3CF5-4CAB-8088-C7DA13BA6C31}" type="pres">
      <dgm:prSet presAssocID="{ECE54654-5A69-484A-9511-6B13F1CAADF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B02B267-F0BF-4D1A-8D8C-004AB6D08063}" type="pres">
      <dgm:prSet presAssocID="{ECE54654-5A69-484A-9511-6B13F1CAADFA}" presName="parentText" presStyleLbl="node1" presStyleIdx="1" presStyleCnt="3" custScaleX="124725" custLinFactNeighborX="90477" custLinFactNeighborY="8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89765-E4F6-4D27-941A-0DC594901871}" type="pres">
      <dgm:prSet presAssocID="{ECE54654-5A69-484A-9511-6B13F1CAADFA}" presName="negativeSpace" presStyleCnt="0"/>
      <dgm:spPr/>
    </dgm:pt>
    <dgm:pt modelId="{4EDC6175-D938-4429-BAC9-4A27CB1AFFB9}" type="pres">
      <dgm:prSet presAssocID="{ECE54654-5A69-484A-9511-6B13F1CAADFA}" presName="childText" presStyleLbl="conFgAcc1" presStyleIdx="1" presStyleCnt="3" custLinFactNeighborY="-12496">
        <dgm:presLayoutVars>
          <dgm:bulletEnabled val="1"/>
        </dgm:presLayoutVars>
      </dgm:prSet>
      <dgm:spPr/>
    </dgm:pt>
    <dgm:pt modelId="{8CA3D047-967D-48E1-8624-656D1528B781}" type="pres">
      <dgm:prSet presAssocID="{99909058-085A-44F8-8131-BA0E1B70E34D}" presName="spaceBetweenRectangles" presStyleCnt="0"/>
      <dgm:spPr/>
    </dgm:pt>
    <dgm:pt modelId="{29E63282-B1A3-4510-9541-D52F28BBCBB7}" type="pres">
      <dgm:prSet presAssocID="{D70EA553-4F38-429A-8D84-30AFE5231B10}" presName="parentLin" presStyleCnt="0"/>
      <dgm:spPr/>
    </dgm:pt>
    <dgm:pt modelId="{53CF55A4-4486-4070-8390-041EEA3C97E4}" type="pres">
      <dgm:prSet presAssocID="{D70EA553-4F38-429A-8D84-30AFE5231B1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C7F291F-5741-4A32-B164-CEFCF414C7F9}" type="pres">
      <dgm:prSet presAssocID="{D70EA553-4F38-429A-8D84-30AFE5231B10}" presName="parentText" presStyleLbl="node1" presStyleIdx="2" presStyleCnt="3" custScaleX="123478" custLinFactX="242" custLinFactNeighborX="100000" custLinFactNeighborY="-2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4EAF0-4010-4D00-A8ED-3547A49F795D}" type="pres">
      <dgm:prSet presAssocID="{D70EA553-4F38-429A-8D84-30AFE5231B10}" presName="negativeSpace" presStyleCnt="0"/>
      <dgm:spPr/>
    </dgm:pt>
    <dgm:pt modelId="{BD5FA7DD-4EB4-426A-AE25-AF7A45D55DF8}" type="pres">
      <dgm:prSet presAssocID="{D70EA553-4F38-429A-8D84-30AFE5231B1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A42D4FE-0333-4611-A75D-5BFCA35EE028}" type="presOf" srcId="{84D3A004-F18A-4E02-989A-A1B9BF66BE4A}" destId="{42531CAC-9577-49D3-A2B9-94BCF6523EF5}" srcOrd="0" destOrd="0" presId="urn:microsoft.com/office/officeart/2005/8/layout/list1"/>
    <dgm:cxn modelId="{1E97D959-290E-4776-9670-789EC5156F52}" type="presOf" srcId="{ECE54654-5A69-484A-9511-6B13F1CAADFA}" destId="{FF587762-3CF5-4CAB-8088-C7DA13BA6C31}" srcOrd="0" destOrd="0" presId="urn:microsoft.com/office/officeart/2005/8/layout/list1"/>
    <dgm:cxn modelId="{536A5F04-B317-483D-8CD6-C5E07B4E92C7}" type="presOf" srcId="{D70EA553-4F38-429A-8D84-30AFE5231B10}" destId="{DC7F291F-5741-4A32-B164-CEFCF414C7F9}" srcOrd="1" destOrd="0" presId="urn:microsoft.com/office/officeart/2005/8/layout/list1"/>
    <dgm:cxn modelId="{BE1ECB61-0D53-4511-B3B2-4C0ECCD00E3F}" srcId="{84D3A004-F18A-4E02-989A-A1B9BF66BE4A}" destId="{D70EA553-4F38-429A-8D84-30AFE5231B10}" srcOrd="2" destOrd="0" parTransId="{142CEB52-D183-4F59-AB04-9F2288D6417E}" sibTransId="{901A2187-783A-45EC-8404-96521D7308EB}"/>
    <dgm:cxn modelId="{1E2CF58C-BE0F-48DA-8290-569A0E314F3D}" type="presOf" srcId="{7EB4667D-7242-4D6B-8C69-3169B2C1677D}" destId="{1C7F5164-9361-4CD7-BE6A-0FF55BC1356E}" srcOrd="1" destOrd="0" presId="urn:microsoft.com/office/officeart/2005/8/layout/list1"/>
    <dgm:cxn modelId="{350FC434-A30D-4D00-A130-384239B17401}" type="presOf" srcId="{7EB4667D-7242-4D6B-8C69-3169B2C1677D}" destId="{D75897B1-C10F-440C-9DB3-9B2DC6E65E16}" srcOrd="0" destOrd="0" presId="urn:microsoft.com/office/officeart/2005/8/layout/list1"/>
    <dgm:cxn modelId="{B91DEAB7-623B-44F2-A006-331481BEF11B}" type="presOf" srcId="{D70EA553-4F38-429A-8D84-30AFE5231B10}" destId="{53CF55A4-4486-4070-8390-041EEA3C97E4}" srcOrd="0" destOrd="0" presId="urn:microsoft.com/office/officeart/2005/8/layout/list1"/>
    <dgm:cxn modelId="{0CE4ABA3-5C4F-4938-AEC7-48543B213560}" srcId="{84D3A004-F18A-4E02-989A-A1B9BF66BE4A}" destId="{7EB4667D-7242-4D6B-8C69-3169B2C1677D}" srcOrd="0" destOrd="0" parTransId="{F958D238-7585-405F-B875-A25965D78A64}" sibTransId="{EFEB512F-A78A-4B43-82DA-4D9752775AE4}"/>
    <dgm:cxn modelId="{F9590A23-57BE-41B4-9334-B89E5EAA0C85}" type="presOf" srcId="{ECE54654-5A69-484A-9511-6B13F1CAADFA}" destId="{FB02B267-F0BF-4D1A-8D8C-004AB6D08063}" srcOrd="1" destOrd="0" presId="urn:microsoft.com/office/officeart/2005/8/layout/list1"/>
    <dgm:cxn modelId="{A386A6A6-3E67-49DA-B2F7-7EAE042FAA5B}" srcId="{84D3A004-F18A-4E02-989A-A1B9BF66BE4A}" destId="{ECE54654-5A69-484A-9511-6B13F1CAADFA}" srcOrd="1" destOrd="0" parTransId="{03CF506A-96D5-4E7E-9812-401A4F7F896B}" sibTransId="{99909058-085A-44F8-8131-BA0E1B70E34D}"/>
    <dgm:cxn modelId="{95E2480F-2B44-48CD-B6C7-38E7822B11F4}" type="presParOf" srcId="{42531CAC-9577-49D3-A2B9-94BCF6523EF5}" destId="{BF48E187-8B7B-4E34-B334-DC129F4A5F43}" srcOrd="0" destOrd="0" presId="urn:microsoft.com/office/officeart/2005/8/layout/list1"/>
    <dgm:cxn modelId="{8B218528-F93D-42E3-B220-7A80CF2280A4}" type="presParOf" srcId="{BF48E187-8B7B-4E34-B334-DC129F4A5F43}" destId="{D75897B1-C10F-440C-9DB3-9B2DC6E65E16}" srcOrd="0" destOrd="0" presId="urn:microsoft.com/office/officeart/2005/8/layout/list1"/>
    <dgm:cxn modelId="{6FDDF6B6-0C13-45B8-83FD-2C22CC8CC6C8}" type="presParOf" srcId="{BF48E187-8B7B-4E34-B334-DC129F4A5F43}" destId="{1C7F5164-9361-4CD7-BE6A-0FF55BC1356E}" srcOrd="1" destOrd="0" presId="urn:microsoft.com/office/officeart/2005/8/layout/list1"/>
    <dgm:cxn modelId="{9B721BB2-E642-465B-B906-46042564DE04}" type="presParOf" srcId="{42531CAC-9577-49D3-A2B9-94BCF6523EF5}" destId="{22BE14EB-61CC-4438-BF69-20E72F3A5D6A}" srcOrd="1" destOrd="0" presId="urn:microsoft.com/office/officeart/2005/8/layout/list1"/>
    <dgm:cxn modelId="{0972E80F-5994-4970-A7B4-01B1F01E7050}" type="presParOf" srcId="{42531CAC-9577-49D3-A2B9-94BCF6523EF5}" destId="{EB8689BA-4F68-4155-8F83-EA98D361F253}" srcOrd="2" destOrd="0" presId="urn:microsoft.com/office/officeart/2005/8/layout/list1"/>
    <dgm:cxn modelId="{F2A80F77-F701-4742-8A64-85B317296C6B}" type="presParOf" srcId="{42531CAC-9577-49D3-A2B9-94BCF6523EF5}" destId="{872592FD-71E0-49AC-BD0E-2C86B23E7104}" srcOrd="3" destOrd="0" presId="urn:microsoft.com/office/officeart/2005/8/layout/list1"/>
    <dgm:cxn modelId="{552B13DC-E185-4C0E-8C2D-E2C91EA4AD9E}" type="presParOf" srcId="{42531CAC-9577-49D3-A2B9-94BCF6523EF5}" destId="{56026A0B-9462-48B0-9C93-04A3A7C29A74}" srcOrd="4" destOrd="0" presId="urn:microsoft.com/office/officeart/2005/8/layout/list1"/>
    <dgm:cxn modelId="{4A8B70E1-26BA-4FC1-B903-8B45F025A8DD}" type="presParOf" srcId="{56026A0B-9462-48B0-9C93-04A3A7C29A74}" destId="{FF587762-3CF5-4CAB-8088-C7DA13BA6C31}" srcOrd="0" destOrd="0" presId="urn:microsoft.com/office/officeart/2005/8/layout/list1"/>
    <dgm:cxn modelId="{424295AA-03BF-405C-84F5-6BD19CE0D940}" type="presParOf" srcId="{56026A0B-9462-48B0-9C93-04A3A7C29A74}" destId="{FB02B267-F0BF-4D1A-8D8C-004AB6D08063}" srcOrd="1" destOrd="0" presId="urn:microsoft.com/office/officeart/2005/8/layout/list1"/>
    <dgm:cxn modelId="{4BC5A60C-A9C8-432F-BA89-844E4D6D5909}" type="presParOf" srcId="{42531CAC-9577-49D3-A2B9-94BCF6523EF5}" destId="{9BA89765-E4F6-4D27-941A-0DC594901871}" srcOrd="5" destOrd="0" presId="urn:microsoft.com/office/officeart/2005/8/layout/list1"/>
    <dgm:cxn modelId="{999CB389-833A-45DF-87A0-32BF18BA4132}" type="presParOf" srcId="{42531CAC-9577-49D3-A2B9-94BCF6523EF5}" destId="{4EDC6175-D938-4429-BAC9-4A27CB1AFFB9}" srcOrd="6" destOrd="0" presId="urn:microsoft.com/office/officeart/2005/8/layout/list1"/>
    <dgm:cxn modelId="{9C6413DF-D9E9-4E30-AC31-36B6FB2FDF62}" type="presParOf" srcId="{42531CAC-9577-49D3-A2B9-94BCF6523EF5}" destId="{8CA3D047-967D-48E1-8624-656D1528B781}" srcOrd="7" destOrd="0" presId="urn:microsoft.com/office/officeart/2005/8/layout/list1"/>
    <dgm:cxn modelId="{4A31D4DD-730F-4C8F-A31D-C807B644F843}" type="presParOf" srcId="{42531CAC-9577-49D3-A2B9-94BCF6523EF5}" destId="{29E63282-B1A3-4510-9541-D52F28BBCBB7}" srcOrd="8" destOrd="0" presId="urn:microsoft.com/office/officeart/2005/8/layout/list1"/>
    <dgm:cxn modelId="{2F032D6E-04FE-49D8-ACBA-A43809987A7C}" type="presParOf" srcId="{29E63282-B1A3-4510-9541-D52F28BBCBB7}" destId="{53CF55A4-4486-4070-8390-041EEA3C97E4}" srcOrd="0" destOrd="0" presId="urn:microsoft.com/office/officeart/2005/8/layout/list1"/>
    <dgm:cxn modelId="{843A8B09-C95F-46EA-8C46-4013EF4391DD}" type="presParOf" srcId="{29E63282-B1A3-4510-9541-D52F28BBCBB7}" destId="{DC7F291F-5741-4A32-B164-CEFCF414C7F9}" srcOrd="1" destOrd="0" presId="urn:microsoft.com/office/officeart/2005/8/layout/list1"/>
    <dgm:cxn modelId="{A1BD5D42-A000-4FD7-9A60-880E0C06DB10}" type="presParOf" srcId="{42531CAC-9577-49D3-A2B9-94BCF6523EF5}" destId="{A724EAF0-4010-4D00-A8ED-3547A49F795D}" srcOrd="9" destOrd="0" presId="urn:microsoft.com/office/officeart/2005/8/layout/list1"/>
    <dgm:cxn modelId="{9C2A6434-D7D5-4B43-A36B-F12BE0CBC0B3}" type="presParOf" srcId="{42531CAC-9577-49D3-A2B9-94BCF6523EF5}" destId="{BD5FA7DD-4EB4-426A-AE25-AF7A45D55DF8}" srcOrd="10" destOrd="0" presId="urn:microsoft.com/office/officeart/2005/8/layout/list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D3A004-F18A-4E02-989A-A1B9BF66BE4A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</dgm:pt>
    <dgm:pt modelId="{7EB4667D-7242-4D6B-8C69-3169B2C1677D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bg1"/>
              </a:solidFill>
              <a:latin typeface="Arial"/>
              <a:ea typeface="Times New Roman"/>
            </a:rPr>
            <a:t>9 978</a:t>
          </a:r>
          <a:r>
            <a:rPr lang="en-US" sz="1600" b="1" dirty="0" smtClean="0">
              <a:solidFill>
                <a:schemeClr val="bg1"/>
              </a:solidFill>
              <a:latin typeface="Arial"/>
              <a:ea typeface="Times New Roman"/>
            </a:rPr>
            <a:t> </a:t>
          </a:r>
          <a:r>
            <a:rPr lang="ru-RU" sz="1400" dirty="0" smtClean="0">
              <a:solidFill>
                <a:schemeClr val="bg1"/>
              </a:solidFill>
              <a:latin typeface="Arial"/>
              <a:ea typeface="Times New Roman"/>
            </a:rPr>
            <a:t>человек</a:t>
          </a:r>
          <a:endParaRPr lang="ru-RU" sz="1400" dirty="0">
            <a:solidFill>
              <a:schemeClr val="bg1"/>
            </a:solidFill>
          </a:endParaRPr>
        </a:p>
      </dgm:t>
    </dgm:pt>
    <dgm:pt modelId="{F958D238-7585-405F-B875-A25965D78A64}" type="parTrans" cxnId="{0CE4ABA3-5C4F-4938-AEC7-48543B213560}">
      <dgm:prSet/>
      <dgm:spPr/>
      <dgm:t>
        <a:bodyPr/>
        <a:lstStyle/>
        <a:p>
          <a:endParaRPr lang="ru-RU"/>
        </a:p>
      </dgm:t>
    </dgm:pt>
    <dgm:pt modelId="{EFEB512F-A78A-4B43-82DA-4D9752775AE4}" type="sibTrans" cxnId="{0CE4ABA3-5C4F-4938-AEC7-48543B213560}">
      <dgm:prSet/>
      <dgm:spPr/>
      <dgm:t>
        <a:bodyPr/>
        <a:lstStyle/>
        <a:p>
          <a:endParaRPr lang="ru-RU"/>
        </a:p>
      </dgm:t>
    </dgm:pt>
    <dgm:pt modelId="{ECE54654-5A69-484A-9511-6B13F1CAADFA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bg1"/>
              </a:solidFill>
              <a:latin typeface="Arial"/>
              <a:ea typeface="Times New Roman"/>
            </a:rPr>
            <a:t>1,</a:t>
          </a:r>
          <a:r>
            <a:rPr lang="en-US" sz="1600" b="1" dirty="0" smtClean="0">
              <a:solidFill>
                <a:schemeClr val="bg1"/>
              </a:solidFill>
              <a:latin typeface="Arial"/>
              <a:ea typeface="Times New Roman"/>
            </a:rPr>
            <a:t>3</a:t>
          </a:r>
          <a:r>
            <a:rPr lang="ru-RU" sz="1600" b="1" dirty="0" smtClean="0">
              <a:solidFill>
                <a:schemeClr val="bg1"/>
              </a:solidFill>
              <a:latin typeface="Arial"/>
              <a:ea typeface="Times New Roman"/>
            </a:rPr>
            <a:t> </a:t>
          </a:r>
          <a:r>
            <a:rPr lang="ru-RU" sz="1600" dirty="0" smtClean="0">
              <a:solidFill>
                <a:schemeClr val="bg1"/>
              </a:solidFill>
              <a:latin typeface="Arial"/>
              <a:ea typeface="Times New Roman"/>
            </a:rPr>
            <a:t>%</a:t>
          </a:r>
          <a:endParaRPr lang="ru-RU" sz="1600" dirty="0">
            <a:solidFill>
              <a:schemeClr val="bg1"/>
            </a:solidFill>
          </a:endParaRPr>
        </a:p>
      </dgm:t>
    </dgm:pt>
    <dgm:pt modelId="{03CF506A-96D5-4E7E-9812-401A4F7F896B}" type="parTrans" cxnId="{A386A6A6-3E67-49DA-B2F7-7EAE042FAA5B}">
      <dgm:prSet/>
      <dgm:spPr/>
      <dgm:t>
        <a:bodyPr/>
        <a:lstStyle/>
        <a:p>
          <a:endParaRPr lang="ru-RU"/>
        </a:p>
      </dgm:t>
    </dgm:pt>
    <dgm:pt modelId="{99909058-085A-44F8-8131-BA0E1B70E34D}" type="sibTrans" cxnId="{A386A6A6-3E67-49DA-B2F7-7EAE042FAA5B}">
      <dgm:prSet/>
      <dgm:spPr/>
      <dgm:t>
        <a:bodyPr/>
        <a:lstStyle/>
        <a:p>
          <a:endParaRPr lang="ru-RU"/>
        </a:p>
      </dgm:t>
    </dgm:pt>
    <dgm:pt modelId="{D70EA553-4F38-429A-8D84-30AFE5231B10}">
      <dgm:prSet phldrT="[Текст]" custT="1"/>
      <dgm:spPr/>
      <dgm:t>
        <a:bodyPr/>
        <a:lstStyle/>
        <a:p>
          <a:pPr algn="ctr"/>
          <a:r>
            <a:rPr lang="en-US" sz="1600" b="1" dirty="0" smtClean="0">
              <a:solidFill>
                <a:schemeClr val="bg1"/>
              </a:solidFill>
              <a:latin typeface="Arial"/>
              <a:ea typeface="Times New Roman"/>
            </a:rPr>
            <a:t>1</a:t>
          </a:r>
          <a:r>
            <a:rPr lang="ru-RU" sz="1600" b="1" dirty="0" smtClean="0">
              <a:solidFill>
                <a:schemeClr val="bg1"/>
              </a:solidFill>
              <a:latin typeface="Arial"/>
              <a:ea typeface="Times New Roman"/>
            </a:rPr>
            <a:t>2 662</a:t>
          </a:r>
          <a:endParaRPr lang="ru-RU" sz="1600" b="1" dirty="0">
            <a:solidFill>
              <a:schemeClr val="bg1"/>
            </a:solidFill>
          </a:endParaRPr>
        </a:p>
      </dgm:t>
    </dgm:pt>
    <dgm:pt modelId="{142CEB52-D183-4F59-AB04-9F2288D6417E}" type="parTrans" cxnId="{BE1ECB61-0D53-4511-B3B2-4C0ECCD00E3F}">
      <dgm:prSet/>
      <dgm:spPr/>
      <dgm:t>
        <a:bodyPr/>
        <a:lstStyle/>
        <a:p>
          <a:endParaRPr lang="ru-RU"/>
        </a:p>
      </dgm:t>
    </dgm:pt>
    <dgm:pt modelId="{901A2187-783A-45EC-8404-96521D7308EB}" type="sibTrans" cxnId="{BE1ECB61-0D53-4511-B3B2-4C0ECCD00E3F}">
      <dgm:prSet/>
      <dgm:spPr/>
      <dgm:t>
        <a:bodyPr/>
        <a:lstStyle/>
        <a:p>
          <a:endParaRPr lang="ru-RU"/>
        </a:p>
      </dgm:t>
    </dgm:pt>
    <dgm:pt modelId="{42531CAC-9577-49D3-A2B9-94BCF6523EF5}" type="pres">
      <dgm:prSet presAssocID="{84D3A004-F18A-4E02-989A-A1B9BF66BE4A}" presName="linear" presStyleCnt="0">
        <dgm:presLayoutVars>
          <dgm:dir/>
          <dgm:animLvl val="lvl"/>
          <dgm:resizeHandles val="exact"/>
        </dgm:presLayoutVars>
      </dgm:prSet>
      <dgm:spPr/>
    </dgm:pt>
    <dgm:pt modelId="{BF48E187-8B7B-4E34-B334-DC129F4A5F43}" type="pres">
      <dgm:prSet presAssocID="{7EB4667D-7242-4D6B-8C69-3169B2C1677D}" presName="parentLin" presStyleCnt="0"/>
      <dgm:spPr/>
    </dgm:pt>
    <dgm:pt modelId="{D75897B1-C10F-440C-9DB3-9B2DC6E65E16}" type="pres">
      <dgm:prSet presAssocID="{7EB4667D-7242-4D6B-8C69-3169B2C1677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C7F5164-9361-4CD7-BE6A-0FF55BC1356E}" type="pres">
      <dgm:prSet presAssocID="{7EB4667D-7242-4D6B-8C69-3169B2C1677D}" presName="parentText" presStyleLbl="node1" presStyleIdx="0" presStyleCnt="3" custScaleX="119727" custLinFactNeighborX="90477" custLinFactNeighborY="8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E14EB-61CC-4438-BF69-20E72F3A5D6A}" type="pres">
      <dgm:prSet presAssocID="{7EB4667D-7242-4D6B-8C69-3169B2C1677D}" presName="negativeSpace" presStyleCnt="0"/>
      <dgm:spPr/>
    </dgm:pt>
    <dgm:pt modelId="{EB8689BA-4F68-4155-8F83-EA98D361F253}" type="pres">
      <dgm:prSet presAssocID="{7EB4667D-7242-4D6B-8C69-3169B2C1677D}" presName="childText" presStyleLbl="conFgAcc1" presStyleIdx="0" presStyleCnt="3" custLinFactNeighborY="-10349">
        <dgm:presLayoutVars>
          <dgm:bulletEnabled val="1"/>
        </dgm:presLayoutVars>
      </dgm:prSet>
      <dgm:spPr/>
    </dgm:pt>
    <dgm:pt modelId="{872592FD-71E0-49AC-BD0E-2C86B23E7104}" type="pres">
      <dgm:prSet presAssocID="{EFEB512F-A78A-4B43-82DA-4D9752775AE4}" presName="spaceBetweenRectangles" presStyleCnt="0"/>
      <dgm:spPr/>
    </dgm:pt>
    <dgm:pt modelId="{56026A0B-9462-48B0-9C93-04A3A7C29A74}" type="pres">
      <dgm:prSet presAssocID="{ECE54654-5A69-484A-9511-6B13F1CAADFA}" presName="parentLin" presStyleCnt="0"/>
      <dgm:spPr/>
    </dgm:pt>
    <dgm:pt modelId="{FF587762-3CF5-4CAB-8088-C7DA13BA6C31}" type="pres">
      <dgm:prSet presAssocID="{ECE54654-5A69-484A-9511-6B13F1CAADF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B02B267-F0BF-4D1A-8D8C-004AB6D08063}" type="pres">
      <dgm:prSet presAssocID="{ECE54654-5A69-484A-9511-6B13F1CAADFA}" presName="parentText" presStyleLbl="node1" presStyleIdx="1" presStyleCnt="3" custScaleX="119727" custLinFactNeighborX="90477" custLinFactNeighborY="8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89765-E4F6-4D27-941A-0DC594901871}" type="pres">
      <dgm:prSet presAssocID="{ECE54654-5A69-484A-9511-6B13F1CAADFA}" presName="negativeSpace" presStyleCnt="0"/>
      <dgm:spPr/>
    </dgm:pt>
    <dgm:pt modelId="{4EDC6175-D938-4429-BAC9-4A27CB1AFFB9}" type="pres">
      <dgm:prSet presAssocID="{ECE54654-5A69-484A-9511-6B13F1CAADFA}" presName="childText" presStyleLbl="conFgAcc1" presStyleIdx="1" presStyleCnt="3" custLinFactNeighborY="-12496">
        <dgm:presLayoutVars>
          <dgm:bulletEnabled val="1"/>
        </dgm:presLayoutVars>
      </dgm:prSet>
      <dgm:spPr/>
    </dgm:pt>
    <dgm:pt modelId="{8CA3D047-967D-48E1-8624-656D1528B781}" type="pres">
      <dgm:prSet presAssocID="{99909058-085A-44F8-8131-BA0E1B70E34D}" presName="spaceBetweenRectangles" presStyleCnt="0"/>
      <dgm:spPr/>
    </dgm:pt>
    <dgm:pt modelId="{29E63282-B1A3-4510-9541-D52F28BBCBB7}" type="pres">
      <dgm:prSet presAssocID="{D70EA553-4F38-429A-8D84-30AFE5231B10}" presName="parentLin" presStyleCnt="0"/>
      <dgm:spPr/>
    </dgm:pt>
    <dgm:pt modelId="{53CF55A4-4486-4070-8390-041EEA3C97E4}" type="pres">
      <dgm:prSet presAssocID="{D70EA553-4F38-429A-8D84-30AFE5231B1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C7F291F-5741-4A32-B164-CEFCF414C7F9}" type="pres">
      <dgm:prSet presAssocID="{D70EA553-4F38-429A-8D84-30AFE5231B10}" presName="parentText" presStyleLbl="node1" presStyleIdx="2" presStyleCnt="3" custScaleX="119129" custLinFactX="242" custLinFactNeighborX="100000" custLinFactNeighborY="-2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4EAF0-4010-4D00-A8ED-3547A49F795D}" type="pres">
      <dgm:prSet presAssocID="{D70EA553-4F38-429A-8D84-30AFE5231B10}" presName="negativeSpace" presStyleCnt="0"/>
      <dgm:spPr/>
    </dgm:pt>
    <dgm:pt modelId="{BD5FA7DD-4EB4-426A-AE25-AF7A45D55DF8}" type="pres">
      <dgm:prSet presAssocID="{D70EA553-4F38-429A-8D84-30AFE5231B1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E1ECB61-0D53-4511-B3B2-4C0ECCD00E3F}" srcId="{84D3A004-F18A-4E02-989A-A1B9BF66BE4A}" destId="{D70EA553-4F38-429A-8D84-30AFE5231B10}" srcOrd="2" destOrd="0" parTransId="{142CEB52-D183-4F59-AB04-9F2288D6417E}" sibTransId="{901A2187-783A-45EC-8404-96521D7308EB}"/>
    <dgm:cxn modelId="{0DAE6E06-1CD0-4A70-B608-08947BC4FE20}" type="presOf" srcId="{7EB4667D-7242-4D6B-8C69-3169B2C1677D}" destId="{D75897B1-C10F-440C-9DB3-9B2DC6E65E16}" srcOrd="0" destOrd="0" presId="urn:microsoft.com/office/officeart/2005/8/layout/list1"/>
    <dgm:cxn modelId="{0CE4ABA3-5C4F-4938-AEC7-48543B213560}" srcId="{84D3A004-F18A-4E02-989A-A1B9BF66BE4A}" destId="{7EB4667D-7242-4D6B-8C69-3169B2C1677D}" srcOrd="0" destOrd="0" parTransId="{F958D238-7585-405F-B875-A25965D78A64}" sibTransId="{EFEB512F-A78A-4B43-82DA-4D9752775AE4}"/>
    <dgm:cxn modelId="{D25C3ACF-BD08-46ED-B8AD-93DC87123E62}" type="presOf" srcId="{ECE54654-5A69-484A-9511-6B13F1CAADFA}" destId="{FF587762-3CF5-4CAB-8088-C7DA13BA6C31}" srcOrd="0" destOrd="0" presId="urn:microsoft.com/office/officeart/2005/8/layout/list1"/>
    <dgm:cxn modelId="{4AF1CDF5-7C92-44DA-B806-7B6E23D654CD}" type="presOf" srcId="{D70EA553-4F38-429A-8D84-30AFE5231B10}" destId="{DC7F291F-5741-4A32-B164-CEFCF414C7F9}" srcOrd="1" destOrd="0" presId="urn:microsoft.com/office/officeart/2005/8/layout/list1"/>
    <dgm:cxn modelId="{E8F4C157-EF55-4F1B-A915-B140CBAB6AC8}" type="presOf" srcId="{ECE54654-5A69-484A-9511-6B13F1CAADFA}" destId="{FB02B267-F0BF-4D1A-8D8C-004AB6D08063}" srcOrd="1" destOrd="0" presId="urn:microsoft.com/office/officeart/2005/8/layout/list1"/>
    <dgm:cxn modelId="{62EFFF17-D1FC-431C-8E4F-AA59839DEE36}" type="presOf" srcId="{7EB4667D-7242-4D6B-8C69-3169B2C1677D}" destId="{1C7F5164-9361-4CD7-BE6A-0FF55BC1356E}" srcOrd="1" destOrd="0" presId="urn:microsoft.com/office/officeart/2005/8/layout/list1"/>
    <dgm:cxn modelId="{DB18C38B-ACE3-4E44-B6C7-F3B6B4ED4A40}" type="presOf" srcId="{84D3A004-F18A-4E02-989A-A1B9BF66BE4A}" destId="{42531CAC-9577-49D3-A2B9-94BCF6523EF5}" srcOrd="0" destOrd="0" presId="urn:microsoft.com/office/officeart/2005/8/layout/list1"/>
    <dgm:cxn modelId="{83664DB0-DC7C-4913-A74D-F81981C47046}" type="presOf" srcId="{D70EA553-4F38-429A-8D84-30AFE5231B10}" destId="{53CF55A4-4486-4070-8390-041EEA3C97E4}" srcOrd="0" destOrd="0" presId="urn:microsoft.com/office/officeart/2005/8/layout/list1"/>
    <dgm:cxn modelId="{A386A6A6-3E67-49DA-B2F7-7EAE042FAA5B}" srcId="{84D3A004-F18A-4E02-989A-A1B9BF66BE4A}" destId="{ECE54654-5A69-484A-9511-6B13F1CAADFA}" srcOrd="1" destOrd="0" parTransId="{03CF506A-96D5-4E7E-9812-401A4F7F896B}" sibTransId="{99909058-085A-44F8-8131-BA0E1B70E34D}"/>
    <dgm:cxn modelId="{C76204BA-19CA-4EFB-A2C2-89A6C25D2B85}" type="presParOf" srcId="{42531CAC-9577-49D3-A2B9-94BCF6523EF5}" destId="{BF48E187-8B7B-4E34-B334-DC129F4A5F43}" srcOrd="0" destOrd="0" presId="urn:microsoft.com/office/officeart/2005/8/layout/list1"/>
    <dgm:cxn modelId="{F7D90C66-2994-47A7-A09B-A4E8915CC27B}" type="presParOf" srcId="{BF48E187-8B7B-4E34-B334-DC129F4A5F43}" destId="{D75897B1-C10F-440C-9DB3-9B2DC6E65E16}" srcOrd="0" destOrd="0" presId="urn:microsoft.com/office/officeart/2005/8/layout/list1"/>
    <dgm:cxn modelId="{0293BC11-B1FA-4A55-8929-0667525633BE}" type="presParOf" srcId="{BF48E187-8B7B-4E34-B334-DC129F4A5F43}" destId="{1C7F5164-9361-4CD7-BE6A-0FF55BC1356E}" srcOrd="1" destOrd="0" presId="urn:microsoft.com/office/officeart/2005/8/layout/list1"/>
    <dgm:cxn modelId="{9408AAE4-BBFD-49F9-A500-D32BEF6C36C9}" type="presParOf" srcId="{42531CAC-9577-49D3-A2B9-94BCF6523EF5}" destId="{22BE14EB-61CC-4438-BF69-20E72F3A5D6A}" srcOrd="1" destOrd="0" presId="urn:microsoft.com/office/officeart/2005/8/layout/list1"/>
    <dgm:cxn modelId="{0F857ADE-7213-4B54-AC52-E2FA99B8D127}" type="presParOf" srcId="{42531CAC-9577-49D3-A2B9-94BCF6523EF5}" destId="{EB8689BA-4F68-4155-8F83-EA98D361F253}" srcOrd="2" destOrd="0" presId="urn:microsoft.com/office/officeart/2005/8/layout/list1"/>
    <dgm:cxn modelId="{84A7783F-6DEF-4496-AA27-39FD343BA8E3}" type="presParOf" srcId="{42531CAC-9577-49D3-A2B9-94BCF6523EF5}" destId="{872592FD-71E0-49AC-BD0E-2C86B23E7104}" srcOrd="3" destOrd="0" presId="urn:microsoft.com/office/officeart/2005/8/layout/list1"/>
    <dgm:cxn modelId="{EAF19CC2-45EE-4CA7-8C4A-F22E479FBAAE}" type="presParOf" srcId="{42531CAC-9577-49D3-A2B9-94BCF6523EF5}" destId="{56026A0B-9462-48B0-9C93-04A3A7C29A74}" srcOrd="4" destOrd="0" presId="urn:microsoft.com/office/officeart/2005/8/layout/list1"/>
    <dgm:cxn modelId="{60095F50-A2F2-439C-9096-756B20357125}" type="presParOf" srcId="{56026A0B-9462-48B0-9C93-04A3A7C29A74}" destId="{FF587762-3CF5-4CAB-8088-C7DA13BA6C31}" srcOrd="0" destOrd="0" presId="urn:microsoft.com/office/officeart/2005/8/layout/list1"/>
    <dgm:cxn modelId="{72E1280A-F744-45C6-809E-348592066870}" type="presParOf" srcId="{56026A0B-9462-48B0-9C93-04A3A7C29A74}" destId="{FB02B267-F0BF-4D1A-8D8C-004AB6D08063}" srcOrd="1" destOrd="0" presId="urn:microsoft.com/office/officeart/2005/8/layout/list1"/>
    <dgm:cxn modelId="{A6C1F09D-921F-4776-A01E-0CF2E898565B}" type="presParOf" srcId="{42531CAC-9577-49D3-A2B9-94BCF6523EF5}" destId="{9BA89765-E4F6-4D27-941A-0DC594901871}" srcOrd="5" destOrd="0" presId="urn:microsoft.com/office/officeart/2005/8/layout/list1"/>
    <dgm:cxn modelId="{A4B9841B-57DC-49B1-92A5-50D59D3B8299}" type="presParOf" srcId="{42531CAC-9577-49D3-A2B9-94BCF6523EF5}" destId="{4EDC6175-D938-4429-BAC9-4A27CB1AFFB9}" srcOrd="6" destOrd="0" presId="urn:microsoft.com/office/officeart/2005/8/layout/list1"/>
    <dgm:cxn modelId="{3CC4C055-DCD2-42DC-A2F4-20EEAF30270E}" type="presParOf" srcId="{42531CAC-9577-49D3-A2B9-94BCF6523EF5}" destId="{8CA3D047-967D-48E1-8624-656D1528B781}" srcOrd="7" destOrd="0" presId="urn:microsoft.com/office/officeart/2005/8/layout/list1"/>
    <dgm:cxn modelId="{886A937A-B8B8-4F73-90B0-20E0E9ADB91C}" type="presParOf" srcId="{42531CAC-9577-49D3-A2B9-94BCF6523EF5}" destId="{29E63282-B1A3-4510-9541-D52F28BBCBB7}" srcOrd="8" destOrd="0" presId="urn:microsoft.com/office/officeart/2005/8/layout/list1"/>
    <dgm:cxn modelId="{5A966C54-B49A-48F7-90BF-B6B2061F44A1}" type="presParOf" srcId="{29E63282-B1A3-4510-9541-D52F28BBCBB7}" destId="{53CF55A4-4486-4070-8390-041EEA3C97E4}" srcOrd="0" destOrd="0" presId="urn:microsoft.com/office/officeart/2005/8/layout/list1"/>
    <dgm:cxn modelId="{A211ED31-8850-42E6-AC57-63B3338F6AFA}" type="presParOf" srcId="{29E63282-B1A3-4510-9541-D52F28BBCBB7}" destId="{DC7F291F-5741-4A32-B164-CEFCF414C7F9}" srcOrd="1" destOrd="0" presId="urn:microsoft.com/office/officeart/2005/8/layout/list1"/>
    <dgm:cxn modelId="{56EB4288-2A93-44AD-9D5B-68A9B53CAAB8}" type="presParOf" srcId="{42531CAC-9577-49D3-A2B9-94BCF6523EF5}" destId="{A724EAF0-4010-4D00-A8ED-3547A49F795D}" srcOrd="9" destOrd="0" presId="urn:microsoft.com/office/officeart/2005/8/layout/list1"/>
    <dgm:cxn modelId="{56A33269-26FD-471B-B236-4081036D45EA}" type="presParOf" srcId="{42531CAC-9577-49D3-A2B9-94BCF6523EF5}" destId="{BD5FA7DD-4EB4-426A-AE25-AF7A45D55DF8}" srcOrd="10" destOrd="0" presId="urn:microsoft.com/office/officeart/2005/8/layout/list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D3A004-F18A-4E02-989A-A1B9BF66BE4A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</dgm:pt>
    <dgm:pt modelId="{7EB4667D-7242-4D6B-8C69-3169B2C1677D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bg1"/>
              </a:solidFill>
              <a:latin typeface="Arial"/>
              <a:ea typeface="Times New Roman"/>
            </a:rPr>
            <a:t>8 360 </a:t>
          </a:r>
          <a:r>
            <a:rPr lang="ru-RU" sz="1600" dirty="0" smtClean="0">
              <a:solidFill>
                <a:schemeClr val="bg1"/>
              </a:solidFill>
              <a:latin typeface="Arial"/>
              <a:ea typeface="Times New Roman"/>
            </a:rPr>
            <a:t>человек</a:t>
          </a:r>
          <a:endParaRPr lang="ru-RU" sz="1600" dirty="0">
            <a:solidFill>
              <a:schemeClr val="bg1"/>
            </a:solidFill>
          </a:endParaRPr>
        </a:p>
      </dgm:t>
    </dgm:pt>
    <dgm:pt modelId="{F958D238-7585-405F-B875-A25965D78A64}" type="parTrans" cxnId="{0CE4ABA3-5C4F-4938-AEC7-48543B213560}">
      <dgm:prSet/>
      <dgm:spPr/>
      <dgm:t>
        <a:bodyPr/>
        <a:lstStyle/>
        <a:p>
          <a:endParaRPr lang="ru-RU"/>
        </a:p>
      </dgm:t>
    </dgm:pt>
    <dgm:pt modelId="{EFEB512F-A78A-4B43-82DA-4D9752775AE4}" type="sibTrans" cxnId="{0CE4ABA3-5C4F-4938-AEC7-48543B213560}">
      <dgm:prSet/>
      <dgm:spPr/>
      <dgm:t>
        <a:bodyPr/>
        <a:lstStyle/>
        <a:p>
          <a:endParaRPr lang="ru-RU"/>
        </a:p>
      </dgm:t>
    </dgm:pt>
    <dgm:pt modelId="{ECE54654-5A69-484A-9511-6B13F1CAADFA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bg1"/>
              </a:solidFill>
              <a:latin typeface="Arial"/>
              <a:ea typeface="Times New Roman"/>
            </a:rPr>
            <a:t>1,1 </a:t>
          </a:r>
          <a:r>
            <a:rPr lang="ru-RU" sz="1600" dirty="0" smtClean="0">
              <a:solidFill>
                <a:schemeClr val="bg1"/>
              </a:solidFill>
              <a:latin typeface="Arial"/>
              <a:ea typeface="Times New Roman"/>
            </a:rPr>
            <a:t>%</a:t>
          </a:r>
          <a:endParaRPr lang="ru-RU" sz="1600" dirty="0">
            <a:solidFill>
              <a:schemeClr val="bg1"/>
            </a:solidFill>
          </a:endParaRPr>
        </a:p>
      </dgm:t>
    </dgm:pt>
    <dgm:pt modelId="{03CF506A-96D5-4E7E-9812-401A4F7F896B}" type="parTrans" cxnId="{A386A6A6-3E67-49DA-B2F7-7EAE042FAA5B}">
      <dgm:prSet/>
      <dgm:spPr/>
      <dgm:t>
        <a:bodyPr/>
        <a:lstStyle/>
        <a:p>
          <a:endParaRPr lang="ru-RU"/>
        </a:p>
      </dgm:t>
    </dgm:pt>
    <dgm:pt modelId="{99909058-085A-44F8-8131-BA0E1B70E34D}" type="sibTrans" cxnId="{A386A6A6-3E67-49DA-B2F7-7EAE042FAA5B}">
      <dgm:prSet/>
      <dgm:spPr/>
      <dgm:t>
        <a:bodyPr/>
        <a:lstStyle/>
        <a:p>
          <a:endParaRPr lang="ru-RU"/>
        </a:p>
      </dgm:t>
    </dgm:pt>
    <dgm:pt modelId="{D70EA553-4F38-429A-8D84-30AFE5231B10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bg1"/>
              </a:solidFill>
              <a:latin typeface="Arial"/>
              <a:ea typeface="Times New Roman"/>
            </a:rPr>
            <a:t>24 212</a:t>
          </a:r>
          <a:endParaRPr lang="ru-RU" sz="1600" b="1" dirty="0">
            <a:solidFill>
              <a:schemeClr val="bg1"/>
            </a:solidFill>
          </a:endParaRPr>
        </a:p>
      </dgm:t>
    </dgm:pt>
    <dgm:pt modelId="{142CEB52-D183-4F59-AB04-9F2288D6417E}" type="parTrans" cxnId="{BE1ECB61-0D53-4511-B3B2-4C0ECCD00E3F}">
      <dgm:prSet/>
      <dgm:spPr/>
      <dgm:t>
        <a:bodyPr/>
        <a:lstStyle/>
        <a:p>
          <a:endParaRPr lang="ru-RU"/>
        </a:p>
      </dgm:t>
    </dgm:pt>
    <dgm:pt modelId="{901A2187-783A-45EC-8404-96521D7308EB}" type="sibTrans" cxnId="{BE1ECB61-0D53-4511-B3B2-4C0ECCD00E3F}">
      <dgm:prSet/>
      <dgm:spPr/>
      <dgm:t>
        <a:bodyPr/>
        <a:lstStyle/>
        <a:p>
          <a:endParaRPr lang="ru-RU"/>
        </a:p>
      </dgm:t>
    </dgm:pt>
    <dgm:pt modelId="{42531CAC-9577-49D3-A2B9-94BCF6523EF5}" type="pres">
      <dgm:prSet presAssocID="{84D3A004-F18A-4E02-989A-A1B9BF66BE4A}" presName="linear" presStyleCnt="0">
        <dgm:presLayoutVars>
          <dgm:dir/>
          <dgm:animLvl val="lvl"/>
          <dgm:resizeHandles val="exact"/>
        </dgm:presLayoutVars>
      </dgm:prSet>
      <dgm:spPr/>
    </dgm:pt>
    <dgm:pt modelId="{BF48E187-8B7B-4E34-B334-DC129F4A5F43}" type="pres">
      <dgm:prSet presAssocID="{7EB4667D-7242-4D6B-8C69-3169B2C1677D}" presName="parentLin" presStyleCnt="0"/>
      <dgm:spPr/>
    </dgm:pt>
    <dgm:pt modelId="{D75897B1-C10F-440C-9DB3-9B2DC6E65E16}" type="pres">
      <dgm:prSet presAssocID="{7EB4667D-7242-4D6B-8C69-3169B2C1677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C7F5164-9361-4CD7-BE6A-0FF55BC1356E}" type="pres">
      <dgm:prSet presAssocID="{7EB4667D-7242-4D6B-8C69-3169B2C1677D}" presName="parentText" presStyleLbl="node1" presStyleIdx="0" presStyleCnt="3" custScaleX="119727" custLinFactNeighborX="90477" custLinFactNeighborY="8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E14EB-61CC-4438-BF69-20E72F3A5D6A}" type="pres">
      <dgm:prSet presAssocID="{7EB4667D-7242-4D6B-8C69-3169B2C1677D}" presName="negativeSpace" presStyleCnt="0"/>
      <dgm:spPr/>
    </dgm:pt>
    <dgm:pt modelId="{EB8689BA-4F68-4155-8F83-EA98D361F253}" type="pres">
      <dgm:prSet presAssocID="{7EB4667D-7242-4D6B-8C69-3169B2C1677D}" presName="childText" presStyleLbl="conFgAcc1" presStyleIdx="0" presStyleCnt="3" custLinFactNeighborY="-10349">
        <dgm:presLayoutVars>
          <dgm:bulletEnabled val="1"/>
        </dgm:presLayoutVars>
      </dgm:prSet>
      <dgm:spPr/>
    </dgm:pt>
    <dgm:pt modelId="{872592FD-71E0-49AC-BD0E-2C86B23E7104}" type="pres">
      <dgm:prSet presAssocID="{EFEB512F-A78A-4B43-82DA-4D9752775AE4}" presName="spaceBetweenRectangles" presStyleCnt="0"/>
      <dgm:spPr/>
    </dgm:pt>
    <dgm:pt modelId="{56026A0B-9462-48B0-9C93-04A3A7C29A74}" type="pres">
      <dgm:prSet presAssocID="{ECE54654-5A69-484A-9511-6B13F1CAADFA}" presName="parentLin" presStyleCnt="0"/>
      <dgm:spPr/>
    </dgm:pt>
    <dgm:pt modelId="{FF587762-3CF5-4CAB-8088-C7DA13BA6C31}" type="pres">
      <dgm:prSet presAssocID="{ECE54654-5A69-484A-9511-6B13F1CAADF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B02B267-F0BF-4D1A-8D8C-004AB6D08063}" type="pres">
      <dgm:prSet presAssocID="{ECE54654-5A69-484A-9511-6B13F1CAADFA}" presName="parentText" presStyleLbl="node1" presStyleIdx="1" presStyleCnt="3" custScaleX="119727" custLinFactNeighborX="90477" custLinFactNeighborY="8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89765-E4F6-4D27-941A-0DC594901871}" type="pres">
      <dgm:prSet presAssocID="{ECE54654-5A69-484A-9511-6B13F1CAADFA}" presName="negativeSpace" presStyleCnt="0"/>
      <dgm:spPr/>
    </dgm:pt>
    <dgm:pt modelId="{4EDC6175-D938-4429-BAC9-4A27CB1AFFB9}" type="pres">
      <dgm:prSet presAssocID="{ECE54654-5A69-484A-9511-6B13F1CAADFA}" presName="childText" presStyleLbl="conFgAcc1" presStyleIdx="1" presStyleCnt="3" custLinFactNeighborY="-12496">
        <dgm:presLayoutVars>
          <dgm:bulletEnabled val="1"/>
        </dgm:presLayoutVars>
      </dgm:prSet>
      <dgm:spPr/>
    </dgm:pt>
    <dgm:pt modelId="{8CA3D047-967D-48E1-8624-656D1528B781}" type="pres">
      <dgm:prSet presAssocID="{99909058-085A-44F8-8131-BA0E1B70E34D}" presName="spaceBetweenRectangles" presStyleCnt="0"/>
      <dgm:spPr/>
    </dgm:pt>
    <dgm:pt modelId="{29E63282-B1A3-4510-9541-D52F28BBCBB7}" type="pres">
      <dgm:prSet presAssocID="{D70EA553-4F38-429A-8D84-30AFE5231B10}" presName="parentLin" presStyleCnt="0"/>
      <dgm:spPr/>
    </dgm:pt>
    <dgm:pt modelId="{53CF55A4-4486-4070-8390-041EEA3C97E4}" type="pres">
      <dgm:prSet presAssocID="{D70EA553-4F38-429A-8D84-30AFE5231B1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C7F291F-5741-4A32-B164-CEFCF414C7F9}" type="pres">
      <dgm:prSet presAssocID="{D70EA553-4F38-429A-8D84-30AFE5231B10}" presName="parentText" presStyleLbl="node1" presStyleIdx="2" presStyleCnt="3" custScaleX="119129" custLinFactX="242" custLinFactNeighborX="100000" custLinFactNeighborY="-2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4EAF0-4010-4D00-A8ED-3547A49F795D}" type="pres">
      <dgm:prSet presAssocID="{D70EA553-4F38-429A-8D84-30AFE5231B10}" presName="negativeSpace" presStyleCnt="0"/>
      <dgm:spPr/>
    </dgm:pt>
    <dgm:pt modelId="{BD5FA7DD-4EB4-426A-AE25-AF7A45D55DF8}" type="pres">
      <dgm:prSet presAssocID="{D70EA553-4F38-429A-8D84-30AFE5231B1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268D66D-F3C8-46A9-A260-20DF8CA6AF4A}" type="presOf" srcId="{ECE54654-5A69-484A-9511-6B13F1CAADFA}" destId="{FF587762-3CF5-4CAB-8088-C7DA13BA6C31}" srcOrd="0" destOrd="0" presId="urn:microsoft.com/office/officeart/2005/8/layout/list1"/>
    <dgm:cxn modelId="{9FD1902D-93AE-4950-8F6B-BF15A1B976F3}" type="presOf" srcId="{7EB4667D-7242-4D6B-8C69-3169B2C1677D}" destId="{1C7F5164-9361-4CD7-BE6A-0FF55BC1356E}" srcOrd="1" destOrd="0" presId="urn:microsoft.com/office/officeart/2005/8/layout/list1"/>
    <dgm:cxn modelId="{BE1ECB61-0D53-4511-B3B2-4C0ECCD00E3F}" srcId="{84D3A004-F18A-4E02-989A-A1B9BF66BE4A}" destId="{D70EA553-4F38-429A-8D84-30AFE5231B10}" srcOrd="2" destOrd="0" parTransId="{142CEB52-D183-4F59-AB04-9F2288D6417E}" sibTransId="{901A2187-783A-45EC-8404-96521D7308EB}"/>
    <dgm:cxn modelId="{B6D4CCDE-F450-4324-9ABB-F937C01BF539}" type="presOf" srcId="{D70EA553-4F38-429A-8D84-30AFE5231B10}" destId="{DC7F291F-5741-4A32-B164-CEFCF414C7F9}" srcOrd="1" destOrd="0" presId="urn:microsoft.com/office/officeart/2005/8/layout/list1"/>
    <dgm:cxn modelId="{0CE4ABA3-5C4F-4938-AEC7-48543B213560}" srcId="{84D3A004-F18A-4E02-989A-A1B9BF66BE4A}" destId="{7EB4667D-7242-4D6B-8C69-3169B2C1677D}" srcOrd="0" destOrd="0" parTransId="{F958D238-7585-405F-B875-A25965D78A64}" sibTransId="{EFEB512F-A78A-4B43-82DA-4D9752775AE4}"/>
    <dgm:cxn modelId="{DC51CDA7-B476-4342-BB39-52B0E14768A5}" type="presOf" srcId="{D70EA553-4F38-429A-8D84-30AFE5231B10}" destId="{53CF55A4-4486-4070-8390-041EEA3C97E4}" srcOrd="0" destOrd="0" presId="urn:microsoft.com/office/officeart/2005/8/layout/list1"/>
    <dgm:cxn modelId="{1631F16C-DFB3-4952-B667-8987CC1E13D1}" type="presOf" srcId="{7EB4667D-7242-4D6B-8C69-3169B2C1677D}" destId="{D75897B1-C10F-440C-9DB3-9B2DC6E65E16}" srcOrd="0" destOrd="0" presId="urn:microsoft.com/office/officeart/2005/8/layout/list1"/>
    <dgm:cxn modelId="{66EF5BE7-8DFD-4C32-B24D-0C3DC6B5F339}" type="presOf" srcId="{84D3A004-F18A-4E02-989A-A1B9BF66BE4A}" destId="{42531CAC-9577-49D3-A2B9-94BCF6523EF5}" srcOrd="0" destOrd="0" presId="urn:microsoft.com/office/officeart/2005/8/layout/list1"/>
    <dgm:cxn modelId="{CB270B6B-70AC-4BCF-B760-0BD2F9D0D0CE}" type="presOf" srcId="{ECE54654-5A69-484A-9511-6B13F1CAADFA}" destId="{FB02B267-F0BF-4D1A-8D8C-004AB6D08063}" srcOrd="1" destOrd="0" presId="urn:microsoft.com/office/officeart/2005/8/layout/list1"/>
    <dgm:cxn modelId="{A386A6A6-3E67-49DA-B2F7-7EAE042FAA5B}" srcId="{84D3A004-F18A-4E02-989A-A1B9BF66BE4A}" destId="{ECE54654-5A69-484A-9511-6B13F1CAADFA}" srcOrd="1" destOrd="0" parTransId="{03CF506A-96D5-4E7E-9812-401A4F7F896B}" sibTransId="{99909058-085A-44F8-8131-BA0E1B70E34D}"/>
    <dgm:cxn modelId="{CB99D0B8-293D-4FE2-ADBF-FB2B5C00A5AA}" type="presParOf" srcId="{42531CAC-9577-49D3-A2B9-94BCF6523EF5}" destId="{BF48E187-8B7B-4E34-B334-DC129F4A5F43}" srcOrd="0" destOrd="0" presId="urn:microsoft.com/office/officeart/2005/8/layout/list1"/>
    <dgm:cxn modelId="{727CDD49-FFB7-437B-9B18-039DEB5815CB}" type="presParOf" srcId="{BF48E187-8B7B-4E34-B334-DC129F4A5F43}" destId="{D75897B1-C10F-440C-9DB3-9B2DC6E65E16}" srcOrd="0" destOrd="0" presId="urn:microsoft.com/office/officeart/2005/8/layout/list1"/>
    <dgm:cxn modelId="{C313A3CD-BBEA-45CB-B1C0-2FC9A697586C}" type="presParOf" srcId="{BF48E187-8B7B-4E34-B334-DC129F4A5F43}" destId="{1C7F5164-9361-4CD7-BE6A-0FF55BC1356E}" srcOrd="1" destOrd="0" presId="urn:microsoft.com/office/officeart/2005/8/layout/list1"/>
    <dgm:cxn modelId="{9148872B-D99D-447B-955E-C92CC07A0A5F}" type="presParOf" srcId="{42531CAC-9577-49D3-A2B9-94BCF6523EF5}" destId="{22BE14EB-61CC-4438-BF69-20E72F3A5D6A}" srcOrd="1" destOrd="0" presId="urn:microsoft.com/office/officeart/2005/8/layout/list1"/>
    <dgm:cxn modelId="{F4C795C1-E451-4D70-8325-E574109AD2C8}" type="presParOf" srcId="{42531CAC-9577-49D3-A2B9-94BCF6523EF5}" destId="{EB8689BA-4F68-4155-8F83-EA98D361F253}" srcOrd="2" destOrd="0" presId="urn:microsoft.com/office/officeart/2005/8/layout/list1"/>
    <dgm:cxn modelId="{7A2047BC-A0FC-4B1B-BC1E-597513207B1C}" type="presParOf" srcId="{42531CAC-9577-49D3-A2B9-94BCF6523EF5}" destId="{872592FD-71E0-49AC-BD0E-2C86B23E7104}" srcOrd="3" destOrd="0" presId="urn:microsoft.com/office/officeart/2005/8/layout/list1"/>
    <dgm:cxn modelId="{1901C04D-94F5-4194-946A-DBF117E2D2F3}" type="presParOf" srcId="{42531CAC-9577-49D3-A2B9-94BCF6523EF5}" destId="{56026A0B-9462-48B0-9C93-04A3A7C29A74}" srcOrd="4" destOrd="0" presId="urn:microsoft.com/office/officeart/2005/8/layout/list1"/>
    <dgm:cxn modelId="{6E307E71-0D87-4F3A-B960-0C4F40F4B245}" type="presParOf" srcId="{56026A0B-9462-48B0-9C93-04A3A7C29A74}" destId="{FF587762-3CF5-4CAB-8088-C7DA13BA6C31}" srcOrd="0" destOrd="0" presId="urn:microsoft.com/office/officeart/2005/8/layout/list1"/>
    <dgm:cxn modelId="{3F8F4581-D888-4B24-AA0E-86108978B116}" type="presParOf" srcId="{56026A0B-9462-48B0-9C93-04A3A7C29A74}" destId="{FB02B267-F0BF-4D1A-8D8C-004AB6D08063}" srcOrd="1" destOrd="0" presId="urn:microsoft.com/office/officeart/2005/8/layout/list1"/>
    <dgm:cxn modelId="{6E8098B3-79BE-4CA6-8F5E-954C60A2947B}" type="presParOf" srcId="{42531CAC-9577-49D3-A2B9-94BCF6523EF5}" destId="{9BA89765-E4F6-4D27-941A-0DC594901871}" srcOrd="5" destOrd="0" presId="urn:microsoft.com/office/officeart/2005/8/layout/list1"/>
    <dgm:cxn modelId="{B38B210F-4E11-4BA9-9FEF-4813E8C4E9DE}" type="presParOf" srcId="{42531CAC-9577-49D3-A2B9-94BCF6523EF5}" destId="{4EDC6175-D938-4429-BAC9-4A27CB1AFFB9}" srcOrd="6" destOrd="0" presId="urn:microsoft.com/office/officeart/2005/8/layout/list1"/>
    <dgm:cxn modelId="{B18809EF-1F03-48BE-98C0-1C75B288BAE5}" type="presParOf" srcId="{42531CAC-9577-49D3-A2B9-94BCF6523EF5}" destId="{8CA3D047-967D-48E1-8624-656D1528B781}" srcOrd="7" destOrd="0" presId="urn:microsoft.com/office/officeart/2005/8/layout/list1"/>
    <dgm:cxn modelId="{007E0A9B-3A2C-4738-AEB6-B1309C976746}" type="presParOf" srcId="{42531CAC-9577-49D3-A2B9-94BCF6523EF5}" destId="{29E63282-B1A3-4510-9541-D52F28BBCBB7}" srcOrd="8" destOrd="0" presId="urn:microsoft.com/office/officeart/2005/8/layout/list1"/>
    <dgm:cxn modelId="{96B6E0F7-E12C-4FB3-B9C1-926B8C2AE97E}" type="presParOf" srcId="{29E63282-B1A3-4510-9541-D52F28BBCBB7}" destId="{53CF55A4-4486-4070-8390-041EEA3C97E4}" srcOrd="0" destOrd="0" presId="urn:microsoft.com/office/officeart/2005/8/layout/list1"/>
    <dgm:cxn modelId="{A76FF4FF-AB9E-4BC2-9373-704907E60C84}" type="presParOf" srcId="{29E63282-B1A3-4510-9541-D52F28BBCBB7}" destId="{DC7F291F-5741-4A32-B164-CEFCF414C7F9}" srcOrd="1" destOrd="0" presId="urn:microsoft.com/office/officeart/2005/8/layout/list1"/>
    <dgm:cxn modelId="{961FDBD8-E61D-4557-8940-ACE569C5A285}" type="presParOf" srcId="{42531CAC-9577-49D3-A2B9-94BCF6523EF5}" destId="{A724EAF0-4010-4D00-A8ED-3547A49F795D}" srcOrd="9" destOrd="0" presId="urn:microsoft.com/office/officeart/2005/8/layout/list1"/>
    <dgm:cxn modelId="{5E18682E-6B87-481E-BCB4-1698BF8DCB67}" type="presParOf" srcId="{42531CAC-9577-49D3-A2B9-94BCF6523EF5}" destId="{BD5FA7DD-4EB4-426A-AE25-AF7A45D55DF8}" srcOrd="10" destOrd="0" presId="urn:microsoft.com/office/officeart/2005/8/layout/list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D3A004-F18A-4E02-989A-A1B9BF66BE4A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</dgm:pt>
    <dgm:pt modelId="{7EB4667D-7242-4D6B-8C69-3169B2C1677D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Arial"/>
              <a:ea typeface="Times New Roman"/>
            </a:rPr>
            <a:t>Численность работников, подлежащих высвобождению в июле-сентябре</a:t>
          </a:r>
          <a:endParaRPr lang="ru-RU" sz="1600" dirty="0">
            <a:solidFill>
              <a:schemeClr val="bg1"/>
            </a:solidFill>
          </a:endParaRPr>
        </a:p>
      </dgm:t>
    </dgm:pt>
    <dgm:pt modelId="{F958D238-7585-405F-B875-A25965D78A64}" type="parTrans" cxnId="{0CE4ABA3-5C4F-4938-AEC7-48543B213560}">
      <dgm:prSet/>
      <dgm:spPr/>
      <dgm:t>
        <a:bodyPr/>
        <a:lstStyle/>
        <a:p>
          <a:endParaRPr lang="ru-RU"/>
        </a:p>
      </dgm:t>
    </dgm:pt>
    <dgm:pt modelId="{EFEB512F-A78A-4B43-82DA-4D9752775AE4}" type="sibTrans" cxnId="{0CE4ABA3-5C4F-4938-AEC7-48543B213560}">
      <dgm:prSet/>
      <dgm:spPr/>
      <dgm:t>
        <a:bodyPr/>
        <a:lstStyle/>
        <a:p>
          <a:endParaRPr lang="ru-RU"/>
        </a:p>
      </dgm:t>
    </dgm:pt>
    <dgm:pt modelId="{B920D7CE-FFC4-46C7-8C61-5ECC98164ECA}">
      <dgm:prSet phldrT="[Текст]" custT="1"/>
      <dgm:spPr/>
      <dgm:t>
        <a:bodyPr/>
        <a:lstStyle/>
        <a:p>
          <a:r>
            <a:rPr lang="ru-RU" sz="1600" b="0" i="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Численность работников организаций, находившихся в режиме неполной занятости</a:t>
          </a:r>
          <a:endParaRPr lang="ru-RU" sz="1600" dirty="0">
            <a:solidFill>
              <a:schemeClr val="bg1"/>
            </a:solidFill>
          </a:endParaRPr>
        </a:p>
      </dgm:t>
    </dgm:pt>
    <dgm:pt modelId="{F39F55C4-7EBA-4DC2-82BB-51BCA9A1AEE4}" type="parTrans" cxnId="{6FBFA563-5BF8-4575-91D1-B86CBD94476B}">
      <dgm:prSet/>
      <dgm:spPr/>
      <dgm:t>
        <a:bodyPr/>
        <a:lstStyle/>
        <a:p>
          <a:endParaRPr lang="ru-RU"/>
        </a:p>
      </dgm:t>
    </dgm:pt>
    <dgm:pt modelId="{624A8ADE-1929-4A62-AAD3-55203E34EEA0}" type="sibTrans" cxnId="{6FBFA563-5BF8-4575-91D1-B86CBD94476B}">
      <dgm:prSet/>
      <dgm:spPr/>
      <dgm:t>
        <a:bodyPr/>
        <a:lstStyle/>
        <a:p>
          <a:endParaRPr lang="ru-RU"/>
        </a:p>
      </dgm:t>
    </dgm:pt>
    <dgm:pt modelId="{42531CAC-9577-49D3-A2B9-94BCF6523EF5}" type="pres">
      <dgm:prSet presAssocID="{84D3A004-F18A-4E02-989A-A1B9BF66BE4A}" presName="linear" presStyleCnt="0">
        <dgm:presLayoutVars>
          <dgm:dir/>
          <dgm:animLvl val="lvl"/>
          <dgm:resizeHandles val="exact"/>
        </dgm:presLayoutVars>
      </dgm:prSet>
      <dgm:spPr/>
    </dgm:pt>
    <dgm:pt modelId="{BF48E187-8B7B-4E34-B334-DC129F4A5F43}" type="pres">
      <dgm:prSet presAssocID="{7EB4667D-7242-4D6B-8C69-3169B2C1677D}" presName="parentLin" presStyleCnt="0"/>
      <dgm:spPr/>
    </dgm:pt>
    <dgm:pt modelId="{D75897B1-C10F-440C-9DB3-9B2DC6E65E16}" type="pres">
      <dgm:prSet presAssocID="{7EB4667D-7242-4D6B-8C69-3169B2C1677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C7F5164-9361-4CD7-BE6A-0FF55BC1356E}" type="pres">
      <dgm:prSet presAssocID="{7EB4667D-7242-4D6B-8C69-3169B2C1677D}" presName="parentText" presStyleLbl="node1" presStyleIdx="0" presStyleCnt="2" custScaleX="124725" custLinFactNeighborX="90477" custLinFactNeighborY="8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E14EB-61CC-4438-BF69-20E72F3A5D6A}" type="pres">
      <dgm:prSet presAssocID="{7EB4667D-7242-4D6B-8C69-3169B2C1677D}" presName="negativeSpace" presStyleCnt="0"/>
      <dgm:spPr/>
    </dgm:pt>
    <dgm:pt modelId="{EB8689BA-4F68-4155-8F83-EA98D361F253}" type="pres">
      <dgm:prSet presAssocID="{7EB4667D-7242-4D6B-8C69-3169B2C1677D}" presName="childText" presStyleLbl="conFgAcc1" presStyleIdx="0" presStyleCnt="2" custLinFactNeighborY="-10349">
        <dgm:presLayoutVars>
          <dgm:bulletEnabled val="1"/>
        </dgm:presLayoutVars>
      </dgm:prSet>
      <dgm:spPr/>
    </dgm:pt>
    <dgm:pt modelId="{872592FD-71E0-49AC-BD0E-2C86B23E7104}" type="pres">
      <dgm:prSet presAssocID="{EFEB512F-A78A-4B43-82DA-4D9752775AE4}" presName="spaceBetweenRectangles" presStyleCnt="0"/>
      <dgm:spPr/>
    </dgm:pt>
    <dgm:pt modelId="{EF009351-EB49-4FEF-81EA-AA4D6CF9DC2F}" type="pres">
      <dgm:prSet presAssocID="{B920D7CE-FFC4-46C7-8C61-5ECC98164ECA}" presName="parentLin" presStyleCnt="0"/>
      <dgm:spPr/>
    </dgm:pt>
    <dgm:pt modelId="{C662AEB5-952B-4BC0-92E3-63A5DE8DCC02}" type="pres">
      <dgm:prSet presAssocID="{B920D7CE-FFC4-46C7-8C61-5ECC98164EC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4EF192B-A4C1-412F-B6C8-4D37AD2B405F}" type="pres">
      <dgm:prSet presAssocID="{B920D7CE-FFC4-46C7-8C61-5ECC98164ECA}" presName="parentText" presStyleLbl="node1" presStyleIdx="1" presStyleCnt="2" custScaleX="124725" custLinFactNeighborX="90477" custLinFactNeighborY="8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78BCC-413B-4515-B32C-E4C8174F9DA8}" type="pres">
      <dgm:prSet presAssocID="{B920D7CE-FFC4-46C7-8C61-5ECC98164ECA}" presName="negativeSpace" presStyleCnt="0"/>
      <dgm:spPr/>
    </dgm:pt>
    <dgm:pt modelId="{F34269D2-4D0D-41CA-8829-E755A3C4FFEE}" type="pres">
      <dgm:prSet presAssocID="{B920D7CE-FFC4-46C7-8C61-5ECC98164EC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59075E1-A71F-4757-918C-CBBC77D92E55}" type="presOf" srcId="{7EB4667D-7242-4D6B-8C69-3169B2C1677D}" destId="{1C7F5164-9361-4CD7-BE6A-0FF55BC1356E}" srcOrd="1" destOrd="0" presId="urn:microsoft.com/office/officeart/2005/8/layout/list1"/>
    <dgm:cxn modelId="{437C55FC-82B3-4E2D-B004-073DD2AD81F0}" type="presOf" srcId="{B920D7CE-FFC4-46C7-8C61-5ECC98164ECA}" destId="{A4EF192B-A4C1-412F-B6C8-4D37AD2B405F}" srcOrd="1" destOrd="0" presId="urn:microsoft.com/office/officeart/2005/8/layout/list1"/>
    <dgm:cxn modelId="{DA186EDD-0594-4EE2-938E-D72E9F3638EA}" type="presOf" srcId="{B920D7CE-FFC4-46C7-8C61-5ECC98164ECA}" destId="{C662AEB5-952B-4BC0-92E3-63A5DE8DCC02}" srcOrd="0" destOrd="0" presId="urn:microsoft.com/office/officeart/2005/8/layout/list1"/>
    <dgm:cxn modelId="{79AA0364-079B-4949-A773-0DC4283A820C}" type="presOf" srcId="{7EB4667D-7242-4D6B-8C69-3169B2C1677D}" destId="{D75897B1-C10F-440C-9DB3-9B2DC6E65E16}" srcOrd="0" destOrd="0" presId="urn:microsoft.com/office/officeart/2005/8/layout/list1"/>
    <dgm:cxn modelId="{668F74E1-C115-43A0-9E10-8E14566E87BF}" type="presOf" srcId="{84D3A004-F18A-4E02-989A-A1B9BF66BE4A}" destId="{42531CAC-9577-49D3-A2B9-94BCF6523EF5}" srcOrd="0" destOrd="0" presId="urn:microsoft.com/office/officeart/2005/8/layout/list1"/>
    <dgm:cxn modelId="{0CE4ABA3-5C4F-4938-AEC7-48543B213560}" srcId="{84D3A004-F18A-4E02-989A-A1B9BF66BE4A}" destId="{7EB4667D-7242-4D6B-8C69-3169B2C1677D}" srcOrd="0" destOrd="0" parTransId="{F958D238-7585-405F-B875-A25965D78A64}" sibTransId="{EFEB512F-A78A-4B43-82DA-4D9752775AE4}"/>
    <dgm:cxn modelId="{6FBFA563-5BF8-4575-91D1-B86CBD94476B}" srcId="{84D3A004-F18A-4E02-989A-A1B9BF66BE4A}" destId="{B920D7CE-FFC4-46C7-8C61-5ECC98164ECA}" srcOrd="1" destOrd="0" parTransId="{F39F55C4-7EBA-4DC2-82BB-51BCA9A1AEE4}" sibTransId="{624A8ADE-1929-4A62-AAD3-55203E34EEA0}"/>
    <dgm:cxn modelId="{BFB06E90-B704-4521-B5B3-F384016646E9}" type="presParOf" srcId="{42531CAC-9577-49D3-A2B9-94BCF6523EF5}" destId="{BF48E187-8B7B-4E34-B334-DC129F4A5F43}" srcOrd="0" destOrd="0" presId="urn:microsoft.com/office/officeart/2005/8/layout/list1"/>
    <dgm:cxn modelId="{3F8C19A3-55FE-4937-9AC5-8E1DFD9F79DC}" type="presParOf" srcId="{BF48E187-8B7B-4E34-B334-DC129F4A5F43}" destId="{D75897B1-C10F-440C-9DB3-9B2DC6E65E16}" srcOrd="0" destOrd="0" presId="urn:microsoft.com/office/officeart/2005/8/layout/list1"/>
    <dgm:cxn modelId="{F65CCD4A-ECA3-4B42-8615-BF23D3476F9D}" type="presParOf" srcId="{BF48E187-8B7B-4E34-B334-DC129F4A5F43}" destId="{1C7F5164-9361-4CD7-BE6A-0FF55BC1356E}" srcOrd="1" destOrd="0" presId="urn:microsoft.com/office/officeart/2005/8/layout/list1"/>
    <dgm:cxn modelId="{500BE6EB-95EB-41A2-B01F-BA9891600B4F}" type="presParOf" srcId="{42531CAC-9577-49D3-A2B9-94BCF6523EF5}" destId="{22BE14EB-61CC-4438-BF69-20E72F3A5D6A}" srcOrd="1" destOrd="0" presId="urn:microsoft.com/office/officeart/2005/8/layout/list1"/>
    <dgm:cxn modelId="{60A06093-8003-484B-BD7B-38BDA17C570C}" type="presParOf" srcId="{42531CAC-9577-49D3-A2B9-94BCF6523EF5}" destId="{EB8689BA-4F68-4155-8F83-EA98D361F253}" srcOrd="2" destOrd="0" presId="urn:microsoft.com/office/officeart/2005/8/layout/list1"/>
    <dgm:cxn modelId="{15ABFAE7-8415-4300-AE2A-D7CA36ECC565}" type="presParOf" srcId="{42531CAC-9577-49D3-A2B9-94BCF6523EF5}" destId="{872592FD-71E0-49AC-BD0E-2C86B23E7104}" srcOrd="3" destOrd="0" presId="urn:microsoft.com/office/officeart/2005/8/layout/list1"/>
    <dgm:cxn modelId="{4C22703F-22DC-4C6B-81F3-2E48EEEBDE0B}" type="presParOf" srcId="{42531CAC-9577-49D3-A2B9-94BCF6523EF5}" destId="{EF009351-EB49-4FEF-81EA-AA4D6CF9DC2F}" srcOrd="4" destOrd="0" presId="urn:microsoft.com/office/officeart/2005/8/layout/list1"/>
    <dgm:cxn modelId="{9AAF5F4F-B9A9-4A3A-9A7D-227BA51D3124}" type="presParOf" srcId="{EF009351-EB49-4FEF-81EA-AA4D6CF9DC2F}" destId="{C662AEB5-952B-4BC0-92E3-63A5DE8DCC02}" srcOrd="0" destOrd="0" presId="urn:microsoft.com/office/officeart/2005/8/layout/list1"/>
    <dgm:cxn modelId="{2E7D1324-0A0D-415C-8D50-BD0CD6E63360}" type="presParOf" srcId="{EF009351-EB49-4FEF-81EA-AA4D6CF9DC2F}" destId="{A4EF192B-A4C1-412F-B6C8-4D37AD2B405F}" srcOrd="1" destOrd="0" presId="urn:microsoft.com/office/officeart/2005/8/layout/list1"/>
    <dgm:cxn modelId="{B36BBC3A-A49C-4A63-B988-9A0E66DAB084}" type="presParOf" srcId="{42531CAC-9577-49D3-A2B9-94BCF6523EF5}" destId="{7A078BCC-413B-4515-B32C-E4C8174F9DA8}" srcOrd="5" destOrd="0" presId="urn:microsoft.com/office/officeart/2005/8/layout/list1"/>
    <dgm:cxn modelId="{9DBE65DF-E29E-436B-8E14-CAA92DB5CE91}" type="presParOf" srcId="{42531CAC-9577-49D3-A2B9-94BCF6523EF5}" destId="{F34269D2-4D0D-41CA-8829-E755A3C4FFEE}" srcOrd="6" destOrd="0" presId="urn:microsoft.com/office/officeart/2005/8/layout/list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D3A004-F18A-4E02-989A-A1B9BF66BE4A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</dgm:pt>
    <dgm:pt modelId="{E6045537-C93F-4278-BD7D-468EE7E55FB0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bg1"/>
              </a:solidFill>
              <a:latin typeface="+mn-lt"/>
              <a:ea typeface="Times New Roman"/>
            </a:rPr>
            <a:t>532 </a:t>
          </a:r>
          <a:r>
            <a:rPr lang="ru-RU" sz="1600" dirty="0" smtClean="0">
              <a:solidFill>
                <a:schemeClr val="bg1"/>
              </a:solidFill>
              <a:latin typeface="Arial"/>
              <a:ea typeface="Times New Roman"/>
            </a:rPr>
            <a:t>человека</a:t>
          </a:r>
          <a:endParaRPr lang="ru-RU" sz="1600" dirty="0">
            <a:solidFill>
              <a:schemeClr val="bg1"/>
            </a:solidFill>
          </a:endParaRPr>
        </a:p>
      </dgm:t>
    </dgm:pt>
    <dgm:pt modelId="{2052DBBB-9485-4178-88D6-45E4353A869D}" type="parTrans" cxnId="{3E6A755C-FFEC-4EC0-86CF-B2174A669BC5}">
      <dgm:prSet/>
      <dgm:spPr/>
      <dgm:t>
        <a:bodyPr/>
        <a:lstStyle/>
        <a:p>
          <a:endParaRPr lang="ru-RU"/>
        </a:p>
      </dgm:t>
    </dgm:pt>
    <dgm:pt modelId="{D7370197-A4D7-4FB4-BDBD-E911DE02DEE3}" type="sibTrans" cxnId="{3E6A755C-FFEC-4EC0-86CF-B2174A669BC5}">
      <dgm:prSet/>
      <dgm:spPr/>
      <dgm:t>
        <a:bodyPr/>
        <a:lstStyle/>
        <a:p>
          <a:endParaRPr lang="ru-RU"/>
        </a:p>
      </dgm:t>
    </dgm:pt>
    <dgm:pt modelId="{B920D7CE-FFC4-46C7-8C61-5ECC98164ECA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bg1"/>
              </a:solidFill>
              <a:latin typeface="+mn-lt"/>
              <a:ea typeface="Times New Roman"/>
            </a:rPr>
            <a:t>7 633 </a:t>
          </a:r>
          <a:r>
            <a:rPr lang="ru-RU" sz="1600" dirty="0" smtClean="0">
              <a:solidFill>
                <a:schemeClr val="bg1"/>
              </a:solidFill>
              <a:latin typeface="Arial"/>
              <a:ea typeface="Times New Roman"/>
            </a:rPr>
            <a:t>человека</a:t>
          </a:r>
          <a:endParaRPr lang="ru-RU" sz="1600" dirty="0">
            <a:solidFill>
              <a:schemeClr val="bg1"/>
            </a:solidFill>
          </a:endParaRPr>
        </a:p>
      </dgm:t>
    </dgm:pt>
    <dgm:pt modelId="{F39F55C4-7EBA-4DC2-82BB-51BCA9A1AEE4}" type="parTrans" cxnId="{6FBFA563-5BF8-4575-91D1-B86CBD94476B}">
      <dgm:prSet/>
      <dgm:spPr/>
      <dgm:t>
        <a:bodyPr/>
        <a:lstStyle/>
        <a:p>
          <a:endParaRPr lang="ru-RU"/>
        </a:p>
      </dgm:t>
    </dgm:pt>
    <dgm:pt modelId="{624A8ADE-1929-4A62-AAD3-55203E34EEA0}" type="sibTrans" cxnId="{6FBFA563-5BF8-4575-91D1-B86CBD94476B}">
      <dgm:prSet/>
      <dgm:spPr/>
      <dgm:t>
        <a:bodyPr/>
        <a:lstStyle/>
        <a:p>
          <a:endParaRPr lang="ru-RU"/>
        </a:p>
      </dgm:t>
    </dgm:pt>
    <dgm:pt modelId="{42531CAC-9577-49D3-A2B9-94BCF6523EF5}" type="pres">
      <dgm:prSet presAssocID="{84D3A004-F18A-4E02-989A-A1B9BF66BE4A}" presName="linear" presStyleCnt="0">
        <dgm:presLayoutVars>
          <dgm:dir/>
          <dgm:animLvl val="lvl"/>
          <dgm:resizeHandles val="exact"/>
        </dgm:presLayoutVars>
      </dgm:prSet>
      <dgm:spPr/>
    </dgm:pt>
    <dgm:pt modelId="{8552FFF4-10E1-4ABF-9C08-83D9806FD172}" type="pres">
      <dgm:prSet presAssocID="{E6045537-C93F-4278-BD7D-468EE7E55FB0}" presName="parentLin" presStyleCnt="0"/>
      <dgm:spPr/>
    </dgm:pt>
    <dgm:pt modelId="{941B5B2D-5D80-4AE6-A9D0-89D296671382}" type="pres">
      <dgm:prSet presAssocID="{E6045537-C93F-4278-BD7D-468EE7E55FB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F00CF968-F482-4439-B906-E6B8E9ECF7AE}" type="pres">
      <dgm:prSet presAssocID="{E6045537-C93F-4278-BD7D-468EE7E55FB0}" presName="parentText" presStyleLbl="node1" presStyleIdx="0" presStyleCnt="2" custScaleX="119727" custLinFactNeighborX="90477" custLinFactNeighborY="8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2587C-898A-430E-B6EC-54AABD52436F}" type="pres">
      <dgm:prSet presAssocID="{E6045537-C93F-4278-BD7D-468EE7E55FB0}" presName="negativeSpace" presStyleCnt="0"/>
      <dgm:spPr/>
    </dgm:pt>
    <dgm:pt modelId="{ED342614-1A68-43AD-A53F-AE390B5305EB}" type="pres">
      <dgm:prSet presAssocID="{E6045537-C93F-4278-BD7D-468EE7E55FB0}" presName="childText" presStyleLbl="conFgAcc1" presStyleIdx="0" presStyleCnt="2">
        <dgm:presLayoutVars>
          <dgm:bulletEnabled val="1"/>
        </dgm:presLayoutVars>
      </dgm:prSet>
      <dgm:spPr/>
    </dgm:pt>
    <dgm:pt modelId="{C04121C0-A908-4711-A7D1-BE44007273C2}" type="pres">
      <dgm:prSet presAssocID="{D7370197-A4D7-4FB4-BDBD-E911DE02DEE3}" presName="spaceBetweenRectangles" presStyleCnt="0"/>
      <dgm:spPr/>
    </dgm:pt>
    <dgm:pt modelId="{EF009351-EB49-4FEF-81EA-AA4D6CF9DC2F}" type="pres">
      <dgm:prSet presAssocID="{B920D7CE-FFC4-46C7-8C61-5ECC98164ECA}" presName="parentLin" presStyleCnt="0"/>
      <dgm:spPr/>
    </dgm:pt>
    <dgm:pt modelId="{C662AEB5-952B-4BC0-92E3-63A5DE8DCC02}" type="pres">
      <dgm:prSet presAssocID="{B920D7CE-FFC4-46C7-8C61-5ECC98164EC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4EF192B-A4C1-412F-B6C8-4D37AD2B405F}" type="pres">
      <dgm:prSet presAssocID="{B920D7CE-FFC4-46C7-8C61-5ECC98164ECA}" presName="parentText" presStyleLbl="node1" presStyleIdx="1" presStyleCnt="2" custScaleX="119727" custLinFactNeighborX="90477" custLinFactNeighborY="8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78BCC-413B-4515-B32C-E4C8174F9DA8}" type="pres">
      <dgm:prSet presAssocID="{B920D7CE-FFC4-46C7-8C61-5ECC98164ECA}" presName="negativeSpace" presStyleCnt="0"/>
      <dgm:spPr/>
    </dgm:pt>
    <dgm:pt modelId="{F34269D2-4D0D-41CA-8829-E755A3C4FFEE}" type="pres">
      <dgm:prSet presAssocID="{B920D7CE-FFC4-46C7-8C61-5ECC98164EC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E6A755C-FFEC-4EC0-86CF-B2174A669BC5}" srcId="{84D3A004-F18A-4E02-989A-A1B9BF66BE4A}" destId="{E6045537-C93F-4278-BD7D-468EE7E55FB0}" srcOrd="0" destOrd="0" parTransId="{2052DBBB-9485-4178-88D6-45E4353A869D}" sibTransId="{D7370197-A4D7-4FB4-BDBD-E911DE02DEE3}"/>
    <dgm:cxn modelId="{956BFD56-F67B-4A69-AD3E-6B182F0B96A4}" type="presOf" srcId="{B920D7CE-FFC4-46C7-8C61-5ECC98164ECA}" destId="{A4EF192B-A4C1-412F-B6C8-4D37AD2B405F}" srcOrd="1" destOrd="0" presId="urn:microsoft.com/office/officeart/2005/8/layout/list1"/>
    <dgm:cxn modelId="{AECC81C7-3D69-4E97-9560-8691F2E065C3}" type="presOf" srcId="{84D3A004-F18A-4E02-989A-A1B9BF66BE4A}" destId="{42531CAC-9577-49D3-A2B9-94BCF6523EF5}" srcOrd="0" destOrd="0" presId="urn:microsoft.com/office/officeart/2005/8/layout/list1"/>
    <dgm:cxn modelId="{EFD4E29C-CE91-49F3-B24A-9C8DD792F982}" type="presOf" srcId="{B920D7CE-FFC4-46C7-8C61-5ECC98164ECA}" destId="{C662AEB5-952B-4BC0-92E3-63A5DE8DCC02}" srcOrd="0" destOrd="0" presId="urn:microsoft.com/office/officeart/2005/8/layout/list1"/>
    <dgm:cxn modelId="{9177FDE7-C61D-45F7-BAF5-8C3BFC6CB2EA}" type="presOf" srcId="{E6045537-C93F-4278-BD7D-468EE7E55FB0}" destId="{941B5B2D-5D80-4AE6-A9D0-89D296671382}" srcOrd="0" destOrd="0" presId="urn:microsoft.com/office/officeart/2005/8/layout/list1"/>
    <dgm:cxn modelId="{0A509662-E892-4B08-9245-96ADFEE3F7EC}" type="presOf" srcId="{E6045537-C93F-4278-BD7D-468EE7E55FB0}" destId="{F00CF968-F482-4439-B906-E6B8E9ECF7AE}" srcOrd="1" destOrd="0" presId="urn:microsoft.com/office/officeart/2005/8/layout/list1"/>
    <dgm:cxn modelId="{6FBFA563-5BF8-4575-91D1-B86CBD94476B}" srcId="{84D3A004-F18A-4E02-989A-A1B9BF66BE4A}" destId="{B920D7CE-FFC4-46C7-8C61-5ECC98164ECA}" srcOrd="1" destOrd="0" parTransId="{F39F55C4-7EBA-4DC2-82BB-51BCA9A1AEE4}" sibTransId="{624A8ADE-1929-4A62-AAD3-55203E34EEA0}"/>
    <dgm:cxn modelId="{05752410-C11B-49EB-8A18-A8788AB84D27}" type="presParOf" srcId="{42531CAC-9577-49D3-A2B9-94BCF6523EF5}" destId="{8552FFF4-10E1-4ABF-9C08-83D9806FD172}" srcOrd="0" destOrd="0" presId="urn:microsoft.com/office/officeart/2005/8/layout/list1"/>
    <dgm:cxn modelId="{B9624BCB-52C9-40C7-AFBB-BF83E0498187}" type="presParOf" srcId="{8552FFF4-10E1-4ABF-9C08-83D9806FD172}" destId="{941B5B2D-5D80-4AE6-A9D0-89D296671382}" srcOrd="0" destOrd="0" presId="urn:microsoft.com/office/officeart/2005/8/layout/list1"/>
    <dgm:cxn modelId="{283EC226-FC78-4124-B649-3EE0034E2F53}" type="presParOf" srcId="{8552FFF4-10E1-4ABF-9C08-83D9806FD172}" destId="{F00CF968-F482-4439-B906-E6B8E9ECF7AE}" srcOrd="1" destOrd="0" presId="urn:microsoft.com/office/officeart/2005/8/layout/list1"/>
    <dgm:cxn modelId="{DE83EA56-9449-492C-BBC8-CE0B4DF903BC}" type="presParOf" srcId="{42531CAC-9577-49D3-A2B9-94BCF6523EF5}" destId="{C132587C-898A-430E-B6EC-54AABD52436F}" srcOrd="1" destOrd="0" presId="urn:microsoft.com/office/officeart/2005/8/layout/list1"/>
    <dgm:cxn modelId="{58150C8E-1FFF-4348-B6C0-7D382A19DF33}" type="presParOf" srcId="{42531CAC-9577-49D3-A2B9-94BCF6523EF5}" destId="{ED342614-1A68-43AD-A53F-AE390B5305EB}" srcOrd="2" destOrd="0" presId="urn:microsoft.com/office/officeart/2005/8/layout/list1"/>
    <dgm:cxn modelId="{A93AE6D9-26D9-4362-81F8-1C68C5A74732}" type="presParOf" srcId="{42531CAC-9577-49D3-A2B9-94BCF6523EF5}" destId="{C04121C0-A908-4711-A7D1-BE44007273C2}" srcOrd="3" destOrd="0" presId="urn:microsoft.com/office/officeart/2005/8/layout/list1"/>
    <dgm:cxn modelId="{CFDBC989-0994-496D-9E0F-77F1F229586E}" type="presParOf" srcId="{42531CAC-9577-49D3-A2B9-94BCF6523EF5}" destId="{EF009351-EB49-4FEF-81EA-AA4D6CF9DC2F}" srcOrd="4" destOrd="0" presId="urn:microsoft.com/office/officeart/2005/8/layout/list1"/>
    <dgm:cxn modelId="{EF972910-9AF2-42A5-8FB9-B7CADE04430F}" type="presParOf" srcId="{EF009351-EB49-4FEF-81EA-AA4D6CF9DC2F}" destId="{C662AEB5-952B-4BC0-92E3-63A5DE8DCC02}" srcOrd="0" destOrd="0" presId="urn:microsoft.com/office/officeart/2005/8/layout/list1"/>
    <dgm:cxn modelId="{85A7AD84-BA88-4AAB-990F-1A8CA733939E}" type="presParOf" srcId="{EF009351-EB49-4FEF-81EA-AA4D6CF9DC2F}" destId="{A4EF192B-A4C1-412F-B6C8-4D37AD2B405F}" srcOrd="1" destOrd="0" presId="urn:microsoft.com/office/officeart/2005/8/layout/list1"/>
    <dgm:cxn modelId="{E0F2573A-2DE0-4720-B83C-BE0601D4C344}" type="presParOf" srcId="{42531CAC-9577-49D3-A2B9-94BCF6523EF5}" destId="{7A078BCC-413B-4515-B32C-E4C8174F9DA8}" srcOrd="5" destOrd="0" presId="urn:microsoft.com/office/officeart/2005/8/layout/list1"/>
    <dgm:cxn modelId="{9F856104-E4BB-4FAA-9BD9-2608D00742E8}" type="presParOf" srcId="{42531CAC-9577-49D3-A2B9-94BCF6523EF5}" destId="{F34269D2-4D0D-41CA-8829-E755A3C4FFEE}" srcOrd="6" destOrd="0" presId="urn:microsoft.com/office/officeart/2005/8/layout/list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D3A004-F18A-4E02-989A-A1B9BF66BE4A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</dgm:pt>
    <dgm:pt modelId="{E6045537-C93F-4278-BD7D-468EE7E55FB0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bg1"/>
              </a:solidFill>
              <a:latin typeface="+mn-lt"/>
              <a:ea typeface="Times New Roman"/>
            </a:rPr>
            <a:t>694</a:t>
          </a:r>
          <a:r>
            <a:rPr lang="ru-RU" sz="1600" b="0" dirty="0" smtClean="0">
              <a:solidFill>
                <a:schemeClr val="bg1"/>
              </a:solidFill>
              <a:latin typeface="+mn-lt"/>
              <a:ea typeface="Times New Roman"/>
            </a:rPr>
            <a:t> </a:t>
          </a:r>
          <a:r>
            <a:rPr lang="ru-RU" sz="1600" dirty="0" smtClean="0">
              <a:solidFill>
                <a:schemeClr val="bg1"/>
              </a:solidFill>
              <a:latin typeface="Arial"/>
              <a:ea typeface="Times New Roman"/>
            </a:rPr>
            <a:t>человека</a:t>
          </a:r>
          <a:endParaRPr lang="ru-RU" sz="1600" dirty="0">
            <a:solidFill>
              <a:schemeClr val="bg1"/>
            </a:solidFill>
          </a:endParaRPr>
        </a:p>
      </dgm:t>
    </dgm:pt>
    <dgm:pt modelId="{2052DBBB-9485-4178-88D6-45E4353A869D}" type="parTrans" cxnId="{3E6A755C-FFEC-4EC0-86CF-B2174A669BC5}">
      <dgm:prSet/>
      <dgm:spPr/>
      <dgm:t>
        <a:bodyPr/>
        <a:lstStyle/>
        <a:p>
          <a:endParaRPr lang="ru-RU"/>
        </a:p>
      </dgm:t>
    </dgm:pt>
    <dgm:pt modelId="{D7370197-A4D7-4FB4-BDBD-E911DE02DEE3}" type="sibTrans" cxnId="{3E6A755C-FFEC-4EC0-86CF-B2174A669BC5}">
      <dgm:prSet/>
      <dgm:spPr/>
      <dgm:t>
        <a:bodyPr/>
        <a:lstStyle/>
        <a:p>
          <a:endParaRPr lang="ru-RU"/>
        </a:p>
      </dgm:t>
    </dgm:pt>
    <dgm:pt modelId="{B920D7CE-FFC4-46C7-8C61-5ECC98164ECA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bg1"/>
              </a:solidFill>
              <a:latin typeface="+mn-lt"/>
              <a:ea typeface="Times New Roman"/>
            </a:rPr>
            <a:t>5 403 </a:t>
          </a:r>
          <a:r>
            <a:rPr lang="ru-RU" sz="1600" dirty="0" smtClean="0">
              <a:solidFill>
                <a:schemeClr val="bg1"/>
              </a:solidFill>
              <a:latin typeface="Arial"/>
              <a:ea typeface="Times New Roman"/>
            </a:rPr>
            <a:t>человека</a:t>
          </a:r>
          <a:endParaRPr lang="ru-RU" sz="1600" dirty="0">
            <a:solidFill>
              <a:schemeClr val="bg1"/>
            </a:solidFill>
          </a:endParaRPr>
        </a:p>
      </dgm:t>
    </dgm:pt>
    <dgm:pt modelId="{F39F55C4-7EBA-4DC2-82BB-51BCA9A1AEE4}" type="parTrans" cxnId="{6FBFA563-5BF8-4575-91D1-B86CBD94476B}">
      <dgm:prSet/>
      <dgm:spPr/>
      <dgm:t>
        <a:bodyPr/>
        <a:lstStyle/>
        <a:p>
          <a:endParaRPr lang="ru-RU"/>
        </a:p>
      </dgm:t>
    </dgm:pt>
    <dgm:pt modelId="{624A8ADE-1929-4A62-AAD3-55203E34EEA0}" type="sibTrans" cxnId="{6FBFA563-5BF8-4575-91D1-B86CBD94476B}">
      <dgm:prSet/>
      <dgm:spPr/>
      <dgm:t>
        <a:bodyPr/>
        <a:lstStyle/>
        <a:p>
          <a:endParaRPr lang="ru-RU"/>
        </a:p>
      </dgm:t>
    </dgm:pt>
    <dgm:pt modelId="{42531CAC-9577-49D3-A2B9-94BCF6523EF5}" type="pres">
      <dgm:prSet presAssocID="{84D3A004-F18A-4E02-989A-A1B9BF66BE4A}" presName="linear" presStyleCnt="0">
        <dgm:presLayoutVars>
          <dgm:dir/>
          <dgm:animLvl val="lvl"/>
          <dgm:resizeHandles val="exact"/>
        </dgm:presLayoutVars>
      </dgm:prSet>
      <dgm:spPr/>
    </dgm:pt>
    <dgm:pt modelId="{8552FFF4-10E1-4ABF-9C08-83D9806FD172}" type="pres">
      <dgm:prSet presAssocID="{E6045537-C93F-4278-BD7D-468EE7E55FB0}" presName="parentLin" presStyleCnt="0"/>
      <dgm:spPr/>
    </dgm:pt>
    <dgm:pt modelId="{941B5B2D-5D80-4AE6-A9D0-89D296671382}" type="pres">
      <dgm:prSet presAssocID="{E6045537-C93F-4278-BD7D-468EE7E55FB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F00CF968-F482-4439-B906-E6B8E9ECF7AE}" type="pres">
      <dgm:prSet presAssocID="{E6045537-C93F-4278-BD7D-468EE7E55FB0}" presName="parentText" presStyleLbl="node1" presStyleIdx="0" presStyleCnt="2" custScaleX="119727" custLinFactNeighborX="90477" custLinFactNeighborY="8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2587C-898A-430E-B6EC-54AABD52436F}" type="pres">
      <dgm:prSet presAssocID="{E6045537-C93F-4278-BD7D-468EE7E55FB0}" presName="negativeSpace" presStyleCnt="0"/>
      <dgm:spPr/>
    </dgm:pt>
    <dgm:pt modelId="{ED342614-1A68-43AD-A53F-AE390B5305EB}" type="pres">
      <dgm:prSet presAssocID="{E6045537-C93F-4278-BD7D-468EE7E55FB0}" presName="childText" presStyleLbl="conFgAcc1" presStyleIdx="0" presStyleCnt="2">
        <dgm:presLayoutVars>
          <dgm:bulletEnabled val="1"/>
        </dgm:presLayoutVars>
      </dgm:prSet>
      <dgm:spPr/>
    </dgm:pt>
    <dgm:pt modelId="{C04121C0-A908-4711-A7D1-BE44007273C2}" type="pres">
      <dgm:prSet presAssocID="{D7370197-A4D7-4FB4-BDBD-E911DE02DEE3}" presName="spaceBetweenRectangles" presStyleCnt="0"/>
      <dgm:spPr/>
    </dgm:pt>
    <dgm:pt modelId="{EF009351-EB49-4FEF-81EA-AA4D6CF9DC2F}" type="pres">
      <dgm:prSet presAssocID="{B920D7CE-FFC4-46C7-8C61-5ECC98164ECA}" presName="parentLin" presStyleCnt="0"/>
      <dgm:spPr/>
    </dgm:pt>
    <dgm:pt modelId="{C662AEB5-952B-4BC0-92E3-63A5DE8DCC02}" type="pres">
      <dgm:prSet presAssocID="{B920D7CE-FFC4-46C7-8C61-5ECC98164EC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4EF192B-A4C1-412F-B6C8-4D37AD2B405F}" type="pres">
      <dgm:prSet presAssocID="{B920D7CE-FFC4-46C7-8C61-5ECC98164ECA}" presName="parentText" presStyleLbl="node1" presStyleIdx="1" presStyleCnt="2" custScaleX="119727" custLinFactNeighborX="90477" custLinFactNeighborY="8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78BCC-413B-4515-B32C-E4C8174F9DA8}" type="pres">
      <dgm:prSet presAssocID="{B920D7CE-FFC4-46C7-8C61-5ECC98164ECA}" presName="negativeSpace" presStyleCnt="0"/>
      <dgm:spPr/>
    </dgm:pt>
    <dgm:pt modelId="{F34269D2-4D0D-41CA-8829-E755A3C4FFEE}" type="pres">
      <dgm:prSet presAssocID="{B920D7CE-FFC4-46C7-8C61-5ECC98164EC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2D2E480-80A0-4506-B720-444B8D04983D}" type="presOf" srcId="{E6045537-C93F-4278-BD7D-468EE7E55FB0}" destId="{941B5B2D-5D80-4AE6-A9D0-89D296671382}" srcOrd="0" destOrd="0" presId="urn:microsoft.com/office/officeart/2005/8/layout/list1"/>
    <dgm:cxn modelId="{448FC55B-8F10-467C-B91B-5DADD85F8558}" type="presOf" srcId="{B920D7CE-FFC4-46C7-8C61-5ECC98164ECA}" destId="{A4EF192B-A4C1-412F-B6C8-4D37AD2B405F}" srcOrd="1" destOrd="0" presId="urn:microsoft.com/office/officeart/2005/8/layout/list1"/>
    <dgm:cxn modelId="{3E6A755C-FFEC-4EC0-86CF-B2174A669BC5}" srcId="{84D3A004-F18A-4E02-989A-A1B9BF66BE4A}" destId="{E6045537-C93F-4278-BD7D-468EE7E55FB0}" srcOrd="0" destOrd="0" parTransId="{2052DBBB-9485-4178-88D6-45E4353A869D}" sibTransId="{D7370197-A4D7-4FB4-BDBD-E911DE02DEE3}"/>
    <dgm:cxn modelId="{B8E058AA-E4A6-4907-A7CC-AF8C0103C927}" type="presOf" srcId="{E6045537-C93F-4278-BD7D-468EE7E55FB0}" destId="{F00CF968-F482-4439-B906-E6B8E9ECF7AE}" srcOrd="1" destOrd="0" presId="urn:microsoft.com/office/officeart/2005/8/layout/list1"/>
    <dgm:cxn modelId="{423DB3A3-8708-4B07-80AD-A7287D2A11D4}" type="presOf" srcId="{B920D7CE-FFC4-46C7-8C61-5ECC98164ECA}" destId="{C662AEB5-952B-4BC0-92E3-63A5DE8DCC02}" srcOrd="0" destOrd="0" presId="urn:microsoft.com/office/officeart/2005/8/layout/list1"/>
    <dgm:cxn modelId="{6FBFA563-5BF8-4575-91D1-B86CBD94476B}" srcId="{84D3A004-F18A-4E02-989A-A1B9BF66BE4A}" destId="{B920D7CE-FFC4-46C7-8C61-5ECC98164ECA}" srcOrd="1" destOrd="0" parTransId="{F39F55C4-7EBA-4DC2-82BB-51BCA9A1AEE4}" sibTransId="{624A8ADE-1929-4A62-AAD3-55203E34EEA0}"/>
    <dgm:cxn modelId="{A7B7188C-4C00-4DC3-87E1-3A9F1FFD5073}" type="presOf" srcId="{84D3A004-F18A-4E02-989A-A1B9BF66BE4A}" destId="{42531CAC-9577-49D3-A2B9-94BCF6523EF5}" srcOrd="0" destOrd="0" presId="urn:microsoft.com/office/officeart/2005/8/layout/list1"/>
    <dgm:cxn modelId="{52A54AD7-BBD9-4EFA-B42E-B270905A241B}" type="presParOf" srcId="{42531CAC-9577-49D3-A2B9-94BCF6523EF5}" destId="{8552FFF4-10E1-4ABF-9C08-83D9806FD172}" srcOrd="0" destOrd="0" presId="urn:microsoft.com/office/officeart/2005/8/layout/list1"/>
    <dgm:cxn modelId="{2E978D7A-44B5-4ADD-8767-626F95DA6EAD}" type="presParOf" srcId="{8552FFF4-10E1-4ABF-9C08-83D9806FD172}" destId="{941B5B2D-5D80-4AE6-A9D0-89D296671382}" srcOrd="0" destOrd="0" presId="urn:microsoft.com/office/officeart/2005/8/layout/list1"/>
    <dgm:cxn modelId="{5C95C95A-434E-4FB4-A059-40F9E727F54C}" type="presParOf" srcId="{8552FFF4-10E1-4ABF-9C08-83D9806FD172}" destId="{F00CF968-F482-4439-B906-E6B8E9ECF7AE}" srcOrd="1" destOrd="0" presId="urn:microsoft.com/office/officeart/2005/8/layout/list1"/>
    <dgm:cxn modelId="{3CF96E1B-5C35-4552-9DBD-CE68A71AB1CA}" type="presParOf" srcId="{42531CAC-9577-49D3-A2B9-94BCF6523EF5}" destId="{C132587C-898A-430E-B6EC-54AABD52436F}" srcOrd="1" destOrd="0" presId="urn:microsoft.com/office/officeart/2005/8/layout/list1"/>
    <dgm:cxn modelId="{A6D9F9C8-21B4-467F-9EBC-4D90046E69A1}" type="presParOf" srcId="{42531CAC-9577-49D3-A2B9-94BCF6523EF5}" destId="{ED342614-1A68-43AD-A53F-AE390B5305EB}" srcOrd="2" destOrd="0" presId="urn:microsoft.com/office/officeart/2005/8/layout/list1"/>
    <dgm:cxn modelId="{2EB03246-374D-4E55-B04B-33A2AD3D3C69}" type="presParOf" srcId="{42531CAC-9577-49D3-A2B9-94BCF6523EF5}" destId="{C04121C0-A908-4711-A7D1-BE44007273C2}" srcOrd="3" destOrd="0" presId="urn:microsoft.com/office/officeart/2005/8/layout/list1"/>
    <dgm:cxn modelId="{70636CC5-0DF3-422C-93F4-F95F17CA2080}" type="presParOf" srcId="{42531CAC-9577-49D3-A2B9-94BCF6523EF5}" destId="{EF009351-EB49-4FEF-81EA-AA4D6CF9DC2F}" srcOrd="4" destOrd="0" presId="urn:microsoft.com/office/officeart/2005/8/layout/list1"/>
    <dgm:cxn modelId="{78729614-E8DC-4131-AA39-39AA3D9BC491}" type="presParOf" srcId="{EF009351-EB49-4FEF-81EA-AA4D6CF9DC2F}" destId="{C662AEB5-952B-4BC0-92E3-63A5DE8DCC02}" srcOrd="0" destOrd="0" presId="urn:microsoft.com/office/officeart/2005/8/layout/list1"/>
    <dgm:cxn modelId="{0C218481-68CB-4E7D-B75F-9E41920EC9B1}" type="presParOf" srcId="{EF009351-EB49-4FEF-81EA-AA4D6CF9DC2F}" destId="{A4EF192B-A4C1-412F-B6C8-4D37AD2B405F}" srcOrd="1" destOrd="0" presId="urn:microsoft.com/office/officeart/2005/8/layout/list1"/>
    <dgm:cxn modelId="{16AB45A1-834E-4EB5-8378-F04C51C3DADF}" type="presParOf" srcId="{42531CAC-9577-49D3-A2B9-94BCF6523EF5}" destId="{7A078BCC-413B-4515-B32C-E4C8174F9DA8}" srcOrd="5" destOrd="0" presId="urn:microsoft.com/office/officeart/2005/8/layout/list1"/>
    <dgm:cxn modelId="{091C6B7D-6C83-4E54-807A-CB6D3EC8F5D6}" type="presParOf" srcId="{42531CAC-9577-49D3-A2B9-94BCF6523EF5}" destId="{F34269D2-4D0D-41CA-8829-E755A3C4FFEE}" srcOrd="6" destOrd="0" presId="urn:microsoft.com/office/officeart/2005/8/layout/list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8689BA-4F68-4155-8F83-EA98D361F253}">
      <dsp:nvSpPr>
        <dsp:cNvPr id="0" name=""/>
        <dsp:cNvSpPr/>
      </dsp:nvSpPr>
      <dsp:spPr>
        <a:xfrm>
          <a:off x="0" y="470977"/>
          <a:ext cx="4357717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7F5164-9361-4CD7-BE6A-0FF55BC1356E}">
      <dsp:nvSpPr>
        <dsp:cNvPr id="0" name=""/>
        <dsp:cNvSpPr/>
      </dsp:nvSpPr>
      <dsp:spPr>
        <a:xfrm>
          <a:off x="415022" y="24353"/>
          <a:ext cx="3804614" cy="944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298" tIns="0" rIns="11529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Arial"/>
              <a:ea typeface="Times New Roman"/>
            </a:rPr>
            <a:t>Численность безработных граждан, официально зарегистрированных в органах службы занятости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15022" y="24353"/>
        <a:ext cx="3804614" cy="944640"/>
      </dsp:txXfrm>
    </dsp:sp>
    <dsp:sp modelId="{4EDC6175-D938-4429-BAC9-4A27CB1AFFB9}">
      <dsp:nvSpPr>
        <dsp:cNvPr id="0" name=""/>
        <dsp:cNvSpPr/>
      </dsp:nvSpPr>
      <dsp:spPr>
        <a:xfrm>
          <a:off x="0" y="1918787"/>
          <a:ext cx="4357717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2B267-F0BF-4D1A-8D8C-004AB6D08063}">
      <dsp:nvSpPr>
        <dsp:cNvPr id="0" name=""/>
        <dsp:cNvSpPr/>
      </dsp:nvSpPr>
      <dsp:spPr>
        <a:xfrm>
          <a:off x="415022" y="1475873"/>
          <a:ext cx="3804614" cy="9446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298" tIns="0" rIns="11529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Arial"/>
              <a:ea typeface="Times New Roman"/>
            </a:rPr>
            <a:t>Уровень безработицы к экономически-активному населению 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15022" y="1475873"/>
        <a:ext cx="3804614" cy="944640"/>
      </dsp:txXfrm>
    </dsp:sp>
    <dsp:sp modelId="{BD5FA7DD-4EB4-426A-AE25-AF7A45D55DF8}">
      <dsp:nvSpPr>
        <dsp:cNvPr id="0" name=""/>
        <dsp:cNvSpPr/>
      </dsp:nvSpPr>
      <dsp:spPr>
        <a:xfrm>
          <a:off x="0" y="3391900"/>
          <a:ext cx="4357717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F291F-5741-4A32-B164-CEFCF414C7F9}">
      <dsp:nvSpPr>
        <dsp:cNvPr id="0" name=""/>
        <dsp:cNvSpPr/>
      </dsp:nvSpPr>
      <dsp:spPr>
        <a:xfrm>
          <a:off x="443153" y="2897202"/>
          <a:ext cx="3766576" cy="9446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298" tIns="0" rIns="11529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Arial"/>
              <a:ea typeface="Times New Roman"/>
            </a:rPr>
            <a:t>Количество вакансий 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43153" y="2897202"/>
        <a:ext cx="3766576" cy="9446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8689BA-4F68-4155-8F83-EA98D361F253}">
      <dsp:nvSpPr>
        <dsp:cNvPr id="0" name=""/>
        <dsp:cNvSpPr/>
      </dsp:nvSpPr>
      <dsp:spPr>
        <a:xfrm>
          <a:off x="0" y="470977"/>
          <a:ext cx="192882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7F5164-9361-4CD7-BE6A-0FF55BC1356E}">
      <dsp:nvSpPr>
        <dsp:cNvPr id="0" name=""/>
        <dsp:cNvSpPr/>
      </dsp:nvSpPr>
      <dsp:spPr>
        <a:xfrm>
          <a:off x="183698" y="24353"/>
          <a:ext cx="1616527" cy="944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034" tIns="0" rIns="51034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Arial"/>
              <a:ea typeface="Times New Roman"/>
            </a:rPr>
            <a:t>9 978</a:t>
          </a:r>
          <a:r>
            <a:rPr lang="en-US" sz="1600" b="1" kern="1200" dirty="0" smtClean="0">
              <a:solidFill>
                <a:schemeClr val="bg1"/>
              </a:solidFill>
              <a:latin typeface="Arial"/>
              <a:ea typeface="Times New Roman"/>
            </a:rPr>
            <a:t> </a:t>
          </a:r>
          <a:r>
            <a:rPr lang="ru-RU" sz="1400" kern="1200" dirty="0" smtClean="0">
              <a:solidFill>
                <a:schemeClr val="bg1"/>
              </a:solidFill>
              <a:latin typeface="Arial"/>
              <a:ea typeface="Times New Roman"/>
            </a:rPr>
            <a:t>человек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183698" y="24353"/>
        <a:ext cx="1616527" cy="944640"/>
      </dsp:txXfrm>
    </dsp:sp>
    <dsp:sp modelId="{4EDC6175-D938-4429-BAC9-4A27CB1AFFB9}">
      <dsp:nvSpPr>
        <dsp:cNvPr id="0" name=""/>
        <dsp:cNvSpPr/>
      </dsp:nvSpPr>
      <dsp:spPr>
        <a:xfrm>
          <a:off x="0" y="1918787"/>
          <a:ext cx="192882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2B267-F0BF-4D1A-8D8C-004AB6D08063}">
      <dsp:nvSpPr>
        <dsp:cNvPr id="0" name=""/>
        <dsp:cNvSpPr/>
      </dsp:nvSpPr>
      <dsp:spPr>
        <a:xfrm>
          <a:off x="183698" y="1475873"/>
          <a:ext cx="1616527" cy="9446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034" tIns="0" rIns="51034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Arial"/>
              <a:ea typeface="Times New Roman"/>
            </a:rPr>
            <a:t>1,</a:t>
          </a:r>
          <a:r>
            <a:rPr lang="en-US" sz="1600" b="1" kern="1200" dirty="0" smtClean="0">
              <a:solidFill>
                <a:schemeClr val="bg1"/>
              </a:solidFill>
              <a:latin typeface="Arial"/>
              <a:ea typeface="Times New Roman"/>
            </a:rPr>
            <a:t>3</a:t>
          </a:r>
          <a:r>
            <a:rPr lang="ru-RU" sz="1600" b="1" kern="1200" dirty="0" smtClean="0">
              <a:solidFill>
                <a:schemeClr val="bg1"/>
              </a:solidFill>
              <a:latin typeface="Arial"/>
              <a:ea typeface="Times New Roman"/>
            </a:rPr>
            <a:t> </a:t>
          </a:r>
          <a:r>
            <a:rPr lang="ru-RU" sz="1600" kern="1200" dirty="0" smtClean="0">
              <a:solidFill>
                <a:schemeClr val="bg1"/>
              </a:solidFill>
              <a:latin typeface="Arial"/>
              <a:ea typeface="Times New Roman"/>
            </a:rPr>
            <a:t>%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83698" y="1475873"/>
        <a:ext cx="1616527" cy="944640"/>
      </dsp:txXfrm>
    </dsp:sp>
    <dsp:sp modelId="{BD5FA7DD-4EB4-426A-AE25-AF7A45D55DF8}">
      <dsp:nvSpPr>
        <dsp:cNvPr id="0" name=""/>
        <dsp:cNvSpPr/>
      </dsp:nvSpPr>
      <dsp:spPr>
        <a:xfrm>
          <a:off x="0" y="3391900"/>
          <a:ext cx="192882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F291F-5741-4A32-B164-CEFCF414C7F9}">
      <dsp:nvSpPr>
        <dsp:cNvPr id="0" name=""/>
        <dsp:cNvSpPr/>
      </dsp:nvSpPr>
      <dsp:spPr>
        <a:xfrm>
          <a:off x="196150" y="2897202"/>
          <a:ext cx="1608453" cy="9446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034" tIns="0" rIns="51034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  <a:latin typeface="Arial"/>
              <a:ea typeface="Times New Roman"/>
            </a:rPr>
            <a:t>1</a:t>
          </a:r>
          <a:r>
            <a:rPr lang="ru-RU" sz="1600" b="1" kern="1200" dirty="0" smtClean="0">
              <a:solidFill>
                <a:schemeClr val="bg1"/>
              </a:solidFill>
              <a:latin typeface="Arial"/>
              <a:ea typeface="Times New Roman"/>
            </a:rPr>
            <a:t>2 662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196150" y="2897202"/>
        <a:ext cx="1608453" cy="9446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8689BA-4F68-4155-8F83-EA98D361F253}">
      <dsp:nvSpPr>
        <dsp:cNvPr id="0" name=""/>
        <dsp:cNvSpPr/>
      </dsp:nvSpPr>
      <dsp:spPr>
        <a:xfrm>
          <a:off x="0" y="470977"/>
          <a:ext cx="192882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7F5164-9361-4CD7-BE6A-0FF55BC1356E}">
      <dsp:nvSpPr>
        <dsp:cNvPr id="0" name=""/>
        <dsp:cNvSpPr/>
      </dsp:nvSpPr>
      <dsp:spPr>
        <a:xfrm>
          <a:off x="183698" y="24353"/>
          <a:ext cx="1616527" cy="944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034" tIns="0" rIns="51034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Arial"/>
              <a:ea typeface="Times New Roman"/>
            </a:rPr>
            <a:t>8 360 </a:t>
          </a:r>
          <a:r>
            <a:rPr lang="ru-RU" sz="1600" kern="1200" dirty="0" smtClean="0">
              <a:solidFill>
                <a:schemeClr val="bg1"/>
              </a:solidFill>
              <a:latin typeface="Arial"/>
              <a:ea typeface="Times New Roman"/>
            </a:rPr>
            <a:t>человек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83698" y="24353"/>
        <a:ext cx="1616527" cy="944640"/>
      </dsp:txXfrm>
    </dsp:sp>
    <dsp:sp modelId="{4EDC6175-D938-4429-BAC9-4A27CB1AFFB9}">
      <dsp:nvSpPr>
        <dsp:cNvPr id="0" name=""/>
        <dsp:cNvSpPr/>
      </dsp:nvSpPr>
      <dsp:spPr>
        <a:xfrm>
          <a:off x="0" y="1918787"/>
          <a:ext cx="192882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2B267-F0BF-4D1A-8D8C-004AB6D08063}">
      <dsp:nvSpPr>
        <dsp:cNvPr id="0" name=""/>
        <dsp:cNvSpPr/>
      </dsp:nvSpPr>
      <dsp:spPr>
        <a:xfrm>
          <a:off x="183698" y="1475873"/>
          <a:ext cx="1616527" cy="9446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034" tIns="0" rIns="51034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Arial"/>
              <a:ea typeface="Times New Roman"/>
            </a:rPr>
            <a:t>1,1 </a:t>
          </a:r>
          <a:r>
            <a:rPr lang="ru-RU" sz="1600" kern="1200" dirty="0" smtClean="0">
              <a:solidFill>
                <a:schemeClr val="bg1"/>
              </a:solidFill>
              <a:latin typeface="Arial"/>
              <a:ea typeface="Times New Roman"/>
            </a:rPr>
            <a:t>%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83698" y="1475873"/>
        <a:ext cx="1616527" cy="944640"/>
      </dsp:txXfrm>
    </dsp:sp>
    <dsp:sp modelId="{BD5FA7DD-4EB4-426A-AE25-AF7A45D55DF8}">
      <dsp:nvSpPr>
        <dsp:cNvPr id="0" name=""/>
        <dsp:cNvSpPr/>
      </dsp:nvSpPr>
      <dsp:spPr>
        <a:xfrm>
          <a:off x="0" y="3391900"/>
          <a:ext cx="192882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F291F-5741-4A32-B164-CEFCF414C7F9}">
      <dsp:nvSpPr>
        <dsp:cNvPr id="0" name=""/>
        <dsp:cNvSpPr/>
      </dsp:nvSpPr>
      <dsp:spPr>
        <a:xfrm>
          <a:off x="196150" y="2897202"/>
          <a:ext cx="1608453" cy="9446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034" tIns="0" rIns="51034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Arial"/>
              <a:ea typeface="Times New Roman"/>
            </a:rPr>
            <a:t>24 212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196150" y="2897202"/>
        <a:ext cx="1608453" cy="9446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8689BA-4F68-4155-8F83-EA98D361F253}">
      <dsp:nvSpPr>
        <dsp:cNvPr id="0" name=""/>
        <dsp:cNvSpPr/>
      </dsp:nvSpPr>
      <dsp:spPr>
        <a:xfrm>
          <a:off x="0" y="712937"/>
          <a:ext cx="4357717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7F5164-9361-4CD7-BE6A-0FF55BC1356E}">
      <dsp:nvSpPr>
        <dsp:cNvPr id="0" name=""/>
        <dsp:cNvSpPr/>
      </dsp:nvSpPr>
      <dsp:spPr>
        <a:xfrm>
          <a:off x="415022" y="29043"/>
          <a:ext cx="3804614" cy="14464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298" tIns="0" rIns="11529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Arial"/>
              <a:ea typeface="Times New Roman"/>
            </a:rPr>
            <a:t>Численность работников, подлежащих высвобождению в июле-сентябре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15022" y="29043"/>
        <a:ext cx="3804614" cy="1446479"/>
      </dsp:txXfrm>
    </dsp:sp>
    <dsp:sp modelId="{F34269D2-4D0D-41CA-8829-E755A3C4FFEE}">
      <dsp:nvSpPr>
        <dsp:cNvPr id="0" name=""/>
        <dsp:cNvSpPr/>
      </dsp:nvSpPr>
      <dsp:spPr>
        <a:xfrm>
          <a:off x="0" y="2962960"/>
          <a:ext cx="4357717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F192B-A4C1-412F-B6C8-4D37AD2B405F}">
      <dsp:nvSpPr>
        <dsp:cNvPr id="0" name=""/>
        <dsp:cNvSpPr/>
      </dsp:nvSpPr>
      <dsp:spPr>
        <a:xfrm>
          <a:off x="415022" y="2251683"/>
          <a:ext cx="3804614" cy="14464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298" tIns="0" rIns="11529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Численность работников организаций, находившихся в режиме неполной занятости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15022" y="2251683"/>
        <a:ext cx="3804614" cy="14464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342614-1A68-43AD-A53F-AE390B5305EB}">
      <dsp:nvSpPr>
        <dsp:cNvPr id="0" name=""/>
        <dsp:cNvSpPr/>
      </dsp:nvSpPr>
      <dsp:spPr>
        <a:xfrm>
          <a:off x="0" y="740321"/>
          <a:ext cx="1928825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0CF968-F482-4439-B906-E6B8E9ECF7AE}">
      <dsp:nvSpPr>
        <dsp:cNvPr id="0" name=""/>
        <dsp:cNvSpPr/>
      </dsp:nvSpPr>
      <dsp:spPr>
        <a:xfrm>
          <a:off x="183698" y="29043"/>
          <a:ext cx="1616527" cy="14464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034" tIns="0" rIns="51034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+mn-lt"/>
              <a:ea typeface="Times New Roman"/>
            </a:rPr>
            <a:t>532 </a:t>
          </a:r>
          <a:r>
            <a:rPr lang="ru-RU" sz="1600" kern="1200" dirty="0" smtClean="0">
              <a:solidFill>
                <a:schemeClr val="bg1"/>
              </a:solidFill>
              <a:latin typeface="Arial"/>
              <a:ea typeface="Times New Roman"/>
            </a:rPr>
            <a:t>человека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83698" y="29043"/>
        <a:ext cx="1616527" cy="1446479"/>
      </dsp:txXfrm>
    </dsp:sp>
    <dsp:sp modelId="{F34269D2-4D0D-41CA-8829-E755A3C4FFEE}">
      <dsp:nvSpPr>
        <dsp:cNvPr id="0" name=""/>
        <dsp:cNvSpPr/>
      </dsp:nvSpPr>
      <dsp:spPr>
        <a:xfrm>
          <a:off x="0" y="2962960"/>
          <a:ext cx="1928825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F192B-A4C1-412F-B6C8-4D37AD2B405F}">
      <dsp:nvSpPr>
        <dsp:cNvPr id="0" name=""/>
        <dsp:cNvSpPr/>
      </dsp:nvSpPr>
      <dsp:spPr>
        <a:xfrm>
          <a:off x="183698" y="2251683"/>
          <a:ext cx="1616527" cy="14464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034" tIns="0" rIns="51034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+mn-lt"/>
              <a:ea typeface="Times New Roman"/>
            </a:rPr>
            <a:t>7 633 </a:t>
          </a:r>
          <a:r>
            <a:rPr lang="ru-RU" sz="1600" kern="1200" dirty="0" smtClean="0">
              <a:solidFill>
                <a:schemeClr val="bg1"/>
              </a:solidFill>
              <a:latin typeface="Arial"/>
              <a:ea typeface="Times New Roman"/>
            </a:rPr>
            <a:t>человека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83698" y="2251683"/>
        <a:ext cx="1616527" cy="144647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342614-1A68-43AD-A53F-AE390B5305EB}">
      <dsp:nvSpPr>
        <dsp:cNvPr id="0" name=""/>
        <dsp:cNvSpPr/>
      </dsp:nvSpPr>
      <dsp:spPr>
        <a:xfrm>
          <a:off x="0" y="740321"/>
          <a:ext cx="1928825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0CF968-F482-4439-B906-E6B8E9ECF7AE}">
      <dsp:nvSpPr>
        <dsp:cNvPr id="0" name=""/>
        <dsp:cNvSpPr/>
      </dsp:nvSpPr>
      <dsp:spPr>
        <a:xfrm>
          <a:off x="183698" y="29043"/>
          <a:ext cx="1616527" cy="14464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034" tIns="0" rIns="51034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+mn-lt"/>
              <a:ea typeface="Times New Roman"/>
            </a:rPr>
            <a:t>694</a:t>
          </a:r>
          <a:r>
            <a:rPr lang="ru-RU" sz="1600" b="0" kern="1200" dirty="0" smtClean="0">
              <a:solidFill>
                <a:schemeClr val="bg1"/>
              </a:solidFill>
              <a:latin typeface="+mn-lt"/>
              <a:ea typeface="Times New Roman"/>
            </a:rPr>
            <a:t> </a:t>
          </a:r>
          <a:r>
            <a:rPr lang="ru-RU" sz="1600" kern="1200" dirty="0" smtClean="0">
              <a:solidFill>
                <a:schemeClr val="bg1"/>
              </a:solidFill>
              <a:latin typeface="Arial"/>
              <a:ea typeface="Times New Roman"/>
            </a:rPr>
            <a:t>человека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83698" y="29043"/>
        <a:ext cx="1616527" cy="1446479"/>
      </dsp:txXfrm>
    </dsp:sp>
    <dsp:sp modelId="{F34269D2-4D0D-41CA-8829-E755A3C4FFEE}">
      <dsp:nvSpPr>
        <dsp:cNvPr id="0" name=""/>
        <dsp:cNvSpPr/>
      </dsp:nvSpPr>
      <dsp:spPr>
        <a:xfrm>
          <a:off x="0" y="2962960"/>
          <a:ext cx="1928825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F192B-A4C1-412F-B6C8-4D37AD2B405F}">
      <dsp:nvSpPr>
        <dsp:cNvPr id="0" name=""/>
        <dsp:cNvSpPr/>
      </dsp:nvSpPr>
      <dsp:spPr>
        <a:xfrm>
          <a:off x="183698" y="2251683"/>
          <a:ext cx="1616527" cy="14464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034" tIns="0" rIns="51034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+mn-lt"/>
              <a:ea typeface="Times New Roman"/>
            </a:rPr>
            <a:t>5 403 </a:t>
          </a:r>
          <a:r>
            <a:rPr lang="ru-RU" sz="1600" kern="1200" dirty="0" smtClean="0">
              <a:solidFill>
                <a:schemeClr val="bg1"/>
              </a:solidFill>
              <a:latin typeface="Arial"/>
              <a:ea typeface="Times New Roman"/>
            </a:rPr>
            <a:t>человека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83698" y="2251683"/>
        <a:ext cx="1616527" cy="1446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305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04" tIns="45202" rIns="90404" bIns="45202" numCol="1" anchor="t" anchorCtr="0" compatLnSpc="1">
            <a:prstTxWarp prst="textNoShape">
              <a:avLst/>
            </a:prstTxWarp>
          </a:bodyPr>
          <a:lstStyle>
            <a:lvl1pPr defTabSz="904875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5630863" y="0"/>
            <a:ext cx="4306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04" tIns="45202" rIns="90404" bIns="45202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>
                <a:latin typeface="Calibri" pitchFamily="34" charset="0"/>
              </a:defRPr>
            </a:lvl1pPr>
          </a:lstStyle>
          <a:p>
            <a:fld id="{7BF691D3-40A2-4DF6-8B97-DE06E9663B8B}" type="datetimeFigureOut">
              <a:rPr lang="ru-RU"/>
              <a:pPr/>
              <a:t>20.08.2015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6465888"/>
            <a:ext cx="43053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04" tIns="45202" rIns="90404" bIns="45202" numCol="1" anchor="b" anchorCtr="0" compatLnSpc="1">
            <a:prstTxWarp prst="textNoShape">
              <a:avLst/>
            </a:prstTxWarp>
          </a:bodyPr>
          <a:lstStyle>
            <a:lvl1pPr defTabSz="904875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5630863" y="6465888"/>
            <a:ext cx="43068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04" tIns="45202" rIns="90404" bIns="45202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>
                <a:latin typeface="Calibri" pitchFamily="34" charset="0"/>
              </a:defRPr>
            </a:lvl1pPr>
          </a:lstStyle>
          <a:p>
            <a:fld id="{14B50C2E-9773-4283-A918-17DB32B9591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305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04" tIns="45202" rIns="90404" bIns="45202" numCol="1" anchor="t" anchorCtr="0" compatLnSpc="1">
            <a:prstTxWarp prst="textNoShape">
              <a:avLst/>
            </a:prstTxWarp>
          </a:bodyPr>
          <a:lstStyle>
            <a:lvl1pPr defTabSz="904875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5630863" y="0"/>
            <a:ext cx="4306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04" tIns="45202" rIns="90404" bIns="45202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>
                <a:latin typeface="Calibri" pitchFamily="34" charset="0"/>
              </a:defRPr>
            </a:lvl1pPr>
          </a:lstStyle>
          <a:p>
            <a:fld id="{39C242FD-0449-43BC-B526-9B5A3DEDA126}" type="datetimeFigureOut">
              <a:rPr lang="ru-RU"/>
              <a:pPr/>
              <a:t>20.08.2015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4" tIns="45722" rIns="91444" bIns="4572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993775" y="3232150"/>
            <a:ext cx="7951788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04" tIns="45202" rIns="90404" bIns="452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6465888"/>
            <a:ext cx="43053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04" tIns="45202" rIns="90404" bIns="45202" numCol="1" anchor="b" anchorCtr="0" compatLnSpc="1">
            <a:prstTxWarp prst="textNoShape">
              <a:avLst/>
            </a:prstTxWarp>
          </a:bodyPr>
          <a:lstStyle>
            <a:lvl1pPr defTabSz="904875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5630863" y="6465888"/>
            <a:ext cx="43068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04" tIns="45202" rIns="90404" bIns="45202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>
                <a:latin typeface="Calibri" pitchFamily="34" charset="0"/>
              </a:defRPr>
            </a:lvl1pPr>
          </a:lstStyle>
          <a:p>
            <a:fld id="{15E30505-2EB6-4E9E-914E-DE765C04DD7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pic>
        <p:nvPicPr>
          <p:cNvPr id="9" name="Рисунок 13" descr="shapka_1_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638" y="0"/>
            <a:ext cx="916463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5" descr="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25"/>
            <a:ext cx="482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7" descr="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1000125"/>
            <a:ext cx="482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9" descr="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0750" y="1000125"/>
            <a:ext cx="482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1" descr="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350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3" descr="2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49438" y="1000125"/>
            <a:ext cx="5619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5" descr="2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413" y="1000125"/>
            <a:ext cx="58896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7" descr="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87675" y="1000125"/>
            <a:ext cx="482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9" descr="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4713" y="1000125"/>
            <a:ext cx="5143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1" descr="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24300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3" descr="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370388" y="1000125"/>
            <a:ext cx="48736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5" descr="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59338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7" descr="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24475" y="1000125"/>
            <a:ext cx="5429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9" descr="1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67400" y="1000125"/>
            <a:ext cx="5429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1" descr="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72225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3" descr="4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04025" y="1000125"/>
            <a:ext cx="5429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45" descr="47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308850" y="1008063"/>
            <a:ext cx="5397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7" descr="48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812088" y="1008063"/>
            <a:ext cx="5397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9" descr="49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16913" y="1008063"/>
            <a:ext cx="5397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51" descr="50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710613" y="1000125"/>
            <a:ext cx="5413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52"/>
          <p:cNvSpPr>
            <a:spLocks noChangeArrowheads="1"/>
          </p:cNvSpPr>
          <p:nvPr/>
        </p:nvSpPr>
        <p:spPr bwMode="auto">
          <a:xfrm>
            <a:off x="0" y="1000125"/>
            <a:ext cx="9144000" cy="14288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0" name="Rectangle 53"/>
          <p:cNvSpPr>
            <a:spLocks noChangeArrowheads="1"/>
          </p:cNvSpPr>
          <p:nvPr/>
        </p:nvSpPr>
        <p:spPr bwMode="auto">
          <a:xfrm>
            <a:off x="0" y="1360488"/>
            <a:ext cx="9144000" cy="14287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FEC1641-1C64-4E69-BDF0-C312CC12694A}" type="datetime1">
              <a:rPr lang="ru-RU"/>
              <a:pPr>
                <a:defRPr/>
              </a:pPr>
              <a:t>20.08.2015</a:t>
            </a:fld>
            <a:endParaRPr lang="ru-RU"/>
          </a:p>
        </p:txBody>
      </p:sp>
      <p:sp>
        <p:nvSpPr>
          <p:cNvPr id="3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AB21505-393E-45CF-8C55-BC4B78EF0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pic>
        <p:nvPicPr>
          <p:cNvPr id="9" name="Рисунок 13" descr="shapka_1_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638" y="0"/>
            <a:ext cx="916463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5" descr="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25"/>
            <a:ext cx="482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7" descr="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1000125"/>
            <a:ext cx="482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9" descr="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0750" y="1000125"/>
            <a:ext cx="482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1" descr="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350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3" descr="2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49438" y="1000125"/>
            <a:ext cx="5619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5" descr="2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413" y="1000125"/>
            <a:ext cx="58896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7" descr="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87675" y="1000125"/>
            <a:ext cx="482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9" descr="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4713" y="1000125"/>
            <a:ext cx="5143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1" descr="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24300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3" descr="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370388" y="1000125"/>
            <a:ext cx="48736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5" descr="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59338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7" descr="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24475" y="1000125"/>
            <a:ext cx="5429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9" descr="1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67400" y="1000125"/>
            <a:ext cx="5429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1" descr="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72225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3" descr="4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04025" y="1000125"/>
            <a:ext cx="5429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45" descr="47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308850" y="1008063"/>
            <a:ext cx="5397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7" descr="48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812088" y="1008063"/>
            <a:ext cx="5397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9" descr="49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16913" y="1008063"/>
            <a:ext cx="5397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51" descr="50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710613" y="1000125"/>
            <a:ext cx="5413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52"/>
          <p:cNvSpPr>
            <a:spLocks noChangeArrowheads="1"/>
          </p:cNvSpPr>
          <p:nvPr/>
        </p:nvSpPr>
        <p:spPr bwMode="auto">
          <a:xfrm>
            <a:off x="0" y="1000125"/>
            <a:ext cx="9144000" cy="14288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0" name="Rectangle 53"/>
          <p:cNvSpPr>
            <a:spLocks noChangeArrowheads="1"/>
          </p:cNvSpPr>
          <p:nvPr/>
        </p:nvSpPr>
        <p:spPr bwMode="auto">
          <a:xfrm>
            <a:off x="0" y="1360488"/>
            <a:ext cx="9144000" cy="14287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33ADBD2-4E9F-4DEF-94F4-E05AC9E0017C}" type="datetime1">
              <a:rPr lang="ru-RU"/>
              <a:pPr>
                <a:defRPr/>
              </a:pPr>
              <a:t>20.08.2015</a:t>
            </a:fld>
            <a:endParaRPr lang="ru-RU"/>
          </a:p>
        </p:txBody>
      </p:sp>
      <p:sp>
        <p:nvSpPr>
          <p:cNvPr id="3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3CF1C53-F7F8-4BE8-93C5-66D917EE9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6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pic>
        <p:nvPicPr>
          <p:cNvPr id="8" name="Рисунок 13" descr="shapka_1_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638" y="0"/>
            <a:ext cx="916463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25"/>
            <a:ext cx="482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7" descr="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1000125"/>
            <a:ext cx="482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9" descr="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0750" y="1000125"/>
            <a:ext cx="482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1" descr="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350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3" descr="2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49438" y="1000125"/>
            <a:ext cx="5619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5" descr="2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413" y="1000125"/>
            <a:ext cx="58896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7" descr="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87675" y="1000125"/>
            <a:ext cx="482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9" descr="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4713" y="1000125"/>
            <a:ext cx="5143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1" descr="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24300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3" descr="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370388" y="1000125"/>
            <a:ext cx="48736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5" descr="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59338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7" descr="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24475" y="1000125"/>
            <a:ext cx="5429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9" descr="1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67400" y="1000125"/>
            <a:ext cx="5429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1" descr="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72225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3" descr="4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04025" y="1000125"/>
            <a:ext cx="5429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5" descr="47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308850" y="1008063"/>
            <a:ext cx="5397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47" descr="48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812088" y="1008063"/>
            <a:ext cx="5397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9" descr="49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16913" y="1008063"/>
            <a:ext cx="5397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1" descr="50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710613" y="1000125"/>
            <a:ext cx="5413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52"/>
          <p:cNvSpPr>
            <a:spLocks noChangeArrowheads="1"/>
          </p:cNvSpPr>
          <p:nvPr/>
        </p:nvSpPr>
        <p:spPr bwMode="auto">
          <a:xfrm>
            <a:off x="0" y="1000125"/>
            <a:ext cx="9144000" cy="14288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9" name="Rectangle 53"/>
          <p:cNvSpPr>
            <a:spLocks noChangeArrowheads="1"/>
          </p:cNvSpPr>
          <p:nvPr/>
        </p:nvSpPr>
        <p:spPr bwMode="auto">
          <a:xfrm>
            <a:off x="0" y="1360488"/>
            <a:ext cx="9144000" cy="14287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49A8F9D-9F6D-4029-B488-283C5EA27FFF}" type="datetime1">
              <a:rPr lang="ru-RU"/>
              <a:pPr>
                <a:defRPr/>
              </a:pPr>
              <a:t>20.08.2015</a:t>
            </a:fld>
            <a:endParaRPr lang="ru-RU"/>
          </a:p>
        </p:txBody>
      </p:sp>
      <p:sp>
        <p:nvSpPr>
          <p:cNvPr id="3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792E768-9F26-4D6B-AC0C-B8EFAD2A2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6F392-99AF-41BE-B50C-897078C068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D7213F3-7A12-4F41-A847-459F23A09A7B}" type="datetime1">
              <a:rPr lang="ru-RU"/>
              <a:pPr>
                <a:defRPr/>
              </a:pPr>
              <a:t>20.08.2015</a:t>
            </a:fld>
            <a:endParaRPr lang="ru-RU"/>
          </a:p>
        </p:txBody>
      </p:sp>
      <p:sp>
        <p:nvSpPr>
          <p:cNvPr id="5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714AF8C-6CFB-4939-81CB-2DB19460E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</p:sldLayoutIdLst>
  <p:transition spd="med">
    <p:strips dir="ld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" name="Picture 2" descr="C:\Documents and Settings\Скобенникова\Рабочий стол\DNhZmRhZ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33887"/>
            <a:ext cx="9144000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142844" y="1571612"/>
            <a:ext cx="9001156" cy="14700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Рынок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труда Владимирской области. Особенности подготовки и переподготовки незанятого населения.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214282" y="3286124"/>
            <a:ext cx="7500990" cy="1586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2"/>
          <p:cNvSpPr>
            <a:spLocks noChangeArrowheads="1"/>
          </p:cNvSpPr>
          <p:nvPr/>
        </p:nvSpPr>
        <p:spPr bwMode="auto">
          <a:xfrm>
            <a:off x="214282" y="3357562"/>
            <a:ext cx="58292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Calibri" pitchFamily="34" charset="0"/>
              </a:rPr>
              <a:t>Директор </a:t>
            </a:r>
            <a:r>
              <a:rPr lang="ru-RU" dirty="0">
                <a:solidFill>
                  <a:schemeClr val="tx2"/>
                </a:solidFill>
                <a:latin typeface="Calibri" pitchFamily="34" charset="0"/>
              </a:rPr>
              <a:t>департамента по труду и занятости </a:t>
            </a:r>
            <a:r>
              <a:rPr lang="ru-RU" dirty="0" smtClean="0">
                <a:solidFill>
                  <a:schemeClr val="tx2"/>
                </a:solidFill>
                <a:latin typeface="Calibri" pitchFamily="34" charset="0"/>
              </a:rPr>
              <a:t>населения</a:t>
            </a:r>
          </a:p>
          <a:p>
            <a:r>
              <a:rPr lang="ru-RU" dirty="0" smtClean="0">
                <a:solidFill>
                  <a:schemeClr val="tx2"/>
                </a:solidFill>
                <a:latin typeface="Calibri" pitchFamily="34" charset="0"/>
              </a:rPr>
              <a:t>администрации Владимирской области</a:t>
            </a:r>
          </a:p>
          <a:p>
            <a:r>
              <a:rPr lang="ru-RU" dirty="0" smtClean="0">
                <a:solidFill>
                  <a:schemeClr val="tx2"/>
                </a:solidFill>
                <a:latin typeface="Calibri" pitchFamily="34" charset="0"/>
              </a:rPr>
              <a:t>А.П. Абрамов </a:t>
            </a:r>
            <a:endParaRPr lang="ru-RU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Calibri" pitchFamily="34" charset="0"/>
              </a:rPr>
              <a:t>20 августа 2015 </a:t>
            </a:r>
            <a:r>
              <a:rPr lang="ru-RU" dirty="0">
                <a:solidFill>
                  <a:schemeClr val="tx2"/>
                </a:solidFill>
                <a:latin typeface="Calibri" pitchFamily="34" charset="0"/>
              </a:rPr>
              <a:t>г.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785786" y="224173"/>
            <a:ext cx="79296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Профессиональное обучение и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дополнительное профессиональное образование граждан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9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" name="Скругленный прямоугольник 4"/>
          <p:cNvSpPr/>
          <p:nvPr/>
        </p:nvSpPr>
        <p:spPr>
          <a:xfrm>
            <a:off x="571472" y="1785926"/>
            <a:ext cx="2857520" cy="87981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Виды профессий</a:t>
            </a:r>
            <a:endParaRPr lang="ru-RU" sz="1600" b="1" dirty="0"/>
          </a:p>
        </p:txBody>
      </p:sp>
      <p:sp>
        <p:nvSpPr>
          <p:cNvPr id="8" name="Скругленный прямоугольник 4"/>
          <p:cNvSpPr/>
          <p:nvPr/>
        </p:nvSpPr>
        <p:spPr>
          <a:xfrm>
            <a:off x="5214942" y="1785926"/>
            <a:ext cx="3000396" cy="87981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Виды профессионального обучения</a:t>
            </a:r>
            <a:endParaRPr lang="ru-RU" sz="1600" b="1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42844" y="2857496"/>
          <a:ext cx="3786214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500562" y="2857496"/>
          <a:ext cx="435768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785786" y="-132029"/>
            <a:ext cx="792961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Финансовые средства выделенные на профессиональное обучение и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дополнительное профессиональное образование граждан в 2015 году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3994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85720" y="1428736"/>
          <a:ext cx="8696324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785786" y="224173"/>
            <a:ext cx="79296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Профессиональное обучение и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дополнительное профессиональное образование граждан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3994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" name="Скругленный прямоугольник 4"/>
          <p:cNvSpPr/>
          <p:nvPr/>
        </p:nvSpPr>
        <p:spPr>
          <a:xfrm>
            <a:off x="142844" y="1428736"/>
            <a:ext cx="8858280" cy="7143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Соотношение потребности в работниках и обучения по профессиям,</a:t>
            </a:r>
          </a:p>
          <a:p>
            <a:pPr algn="ctr"/>
            <a:r>
              <a:rPr lang="ru-RU" sz="1600" b="1" dirty="0" smtClean="0"/>
              <a:t>относящимся к соответствующему виду экономической деятельности</a:t>
            </a:r>
            <a:endParaRPr lang="ru-RU" sz="1600" b="1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42844" y="2285992"/>
          <a:ext cx="871543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ая выноска 14"/>
          <p:cNvSpPr>
            <a:spLocks noChangeArrowheads="1"/>
          </p:cNvSpPr>
          <p:nvPr/>
        </p:nvSpPr>
        <p:spPr bwMode="auto">
          <a:xfrm>
            <a:off x="714348" y="6143644"/>
            <a:ext cx="7786742" cy="571504"/>
          </a:xfrm>
          <a:prstGeom prst="wedgeRectCallout">
            <a:avLst>
              <a:gd name="adj1" fmla="val 41869"/>
              <a:gd name="adj2" fmla="val -46786"/>
            </a:avLst>
          </a:prstGeom>
          <a:solidFill>
            <a:schemeClr val="bg1">
              <a:lumMod val="95000"/>
            </a:schemeClr>
          </a:solidFill>
          <a:ln w="254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300" i="1" dirty="0" smtClean="0">
                <a:solidFill>
                  <a:schemeClr val="tx2"/>
                </a:solidFill>
              </a:rPr>
              <a:t>Дисбаланс связан с тем, что государственная услуга имеет заявительный характер, а многие граждане продолжают ориентироваться на стереотипы престижных профессий (бухгалтера, менеджеры и </a:t>
            </a:r>
            <a:r>
              <a:rPr lang="ru-RU" sz="1300" i="1" dirty="0" err="1" smtClean="0">
                <a:solidFill>
                  <a:schemeClr val="tx2"/>
                </a:solidFill>
              </a:rPr>
              <a:t>т.д</a:t>
            </a:r>
            <a:r>
              <a:rPr lang="ru-RU" sz="1300" i="1" dirty="0" smtClean="0">
                <a:solidFill>
                  <a:schemeClr val="tx2"/>
                </a:solidFill>
              </a:rPr>
              <a:t>) </a:t>
            </a:r>
            <a:endParaRPr lang="ru-RU" sz="13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ая выноска 14"/>
          <p:cNvSpPr>
            <a:spLocks noChangeArrowheads="1"/>
          </p:cNvSpPr>
          <p:nvPr/>
        </p:nvSpPr>
        <p:spPr bwMode="auto">
          <a:xfrm>
            <a:off x="3857620" y="1571612"/>
            <a:ext cx="5286380" cy="2143140"/>
          </a:xfrm>
          <a:prstGeom prst="wedgeRectCallout">
            <a:avLst>
              <a:gd name="adj1" fmla="val 41869"/>
              <a:gd name="adj2" fmla="val -46786"/>
            </a:avLst>
          </a:prstGeom>
          <a:solidFill>
            <a:schemeClr val="bg1">
              <a:lumMod val="95000"/>
            </a:schemeClr>
          </a:solidFill>
          <a:ln w="254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lvl="0" algn="just"/>
            <a:r>
              <a:rPr lang="ru-RU" sz="1400" b="1" dirty="0" smtClean="0">
                <a:ea typeface="Times New Roman" pitchFamily="18" charset="0"/>
                <a:cs typeface="Times New Roman" pitchFamily="18" charset="0"/>
              </a:rPr>
              <a:t>Профессиональная ориентация </a:t>
            </a:r>
            <a:r>
              <a:rPr lang="ru-RU" sz="1200" b="1" dirty="0" smtClean="0">
                <a:ea typeface="Times New Roman" pitchFamily="18" charset="0"/>
                <a:cs typeface="Times New Roman" pitchFamily="18" charset="0"/>
              </a:rPr>
              <a:t>становится важным инструментом регулирования рынка труда, способствующим адаптации человека к тем перспективам выбора профессии, которые для него реально открыты через профессиональное обучение. Целью системы профессиональной ориентации  должно стать формирование способности выбирать сферу профессиональной деятельности, оптимально соответствующую личностным особенностям и запросам рынка труда в </a:t>
            </a:r>
            <a:r>
              <a:rPr lang="ru-RU" sz="1200" b="1" dirty="0" err="1" smtClean="0">
                <a:ea typeface="Times New Roman" pitchFamily="18" charset="0"/>
                <a:cs typeface="Times New Roman" pitchFamily="18" charset="0"/>
              </a:rPr>
              <a:t>конкурентноспособных</a:t>
            </a:r>
            <a:r>
              <a:rPr lang="ru-RU" sz="1200" b="1" dirty="0" smtClean="0">
                <a:ea typeface="Times New Roman" pitchFamily="18" charset="0"/>
                <a:cs typeface="Times New Roman" pitchFamily="18" charset="0"/>
              </a:rPr>
              <a:t> кадрах. </a:t>
            </a:r>
            <a:endParaRPr lang="ru-RU" sz="1200" dirty="0" smtClean="0"/>
          </a:p>
        </p:txBody>
      </p:sp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571472" y="214290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Оказание услуг по профессиональной ориентации граждан в разрезе различных категорий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3994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12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285720" y="3286124"/>
          <a:ext cx="4214842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71472" y="2071678"/>
          <a:ext cx="707236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785786" y="224173"/>
            <a:ext cx="79296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Профессиональное обучение и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дополнительное профессиональное образование граждан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3994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</a:t>
            </a:r>
            <a:r>
              <a:rPr lang="ru-RU" sz="1400" dirty="0" smtClean="0">
                <a:solidFill>
                  <a:schemeClr val="tx2"/>
                </a:solidFill>
              </a:rPr>
              <a:t>3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" name="Скругленный прямоугольник 4"/>
          <p:cNvSpPr/>
          <p:nvPr/>
        </p:nvSpPr>
        <p:spPr>
          <a:xfrm>
            <a:off x="142844" y="1428736"/>
            <a:ext cx="8858280" cy="7143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Обучения в образовательных организациях среднего профессионального образования по профессиям за 7 месяцев 2015 года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42910" y="2214554"/>
          <a:ext cx="7715304" cy="4620607"/>
        </p:xfrm>
        <a:graphic>
          <a:graphicData uri="http://schemas.openxmlformats.org/drawingml/2006/table">
            <a:tbl>
              <a:tblPr/>
              <a:tblGrid>
                <a:gridCol w="6009606"/>
                <a:gridCol w="1705698"/>
              </a:tblGrid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обучение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чел.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0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во всех образовательных организациях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Всего: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 т.ч. в образовательных организациях среднего профессионального образования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 профессиям: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Электрогазосварщик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Повар, повар-кондитер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Продавец, контролер -кассир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Тракторист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Оператор станков с ПУ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Электромонтер по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рем.и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обсл.электрооборудования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Токарь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Швея (оператор швейного оборудования)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Слесарь-сантехник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Сварщик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Слесарь по ремонту автомобилей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Маляр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8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Электромонтажник по монтажу осветительных, силовых сетей и аппаратуры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Медицинская сестра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Стропальщик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Станочник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Контролер станочных и слесарных работ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Каменщик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8836" name="Text Box 7"/>
          <p:cNvSpPr txBox="1">
            <a:spLocks noChangeArrowheads="1"/>
          </p:cNvSpPr>
          <p:nvPr/>
        </p:nvSpPr>
        <p:spPr bwMode="auto">
          <a:xfrm>
            <a:off x="8358214" y="6500834"/>
            <a:ext cx="7857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</a:t>
            </a:r>
            <a:r>
              <a:rPr lang="ru-RU" sz="1400" dirty="0" smtClean="0">
                <a:solidFill>
                  <a:schemeClr val="tx2"/>
                </a:solidFill>
              </a:rPr>
              <a:t>4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2643174" y="285728"/>
            <a:ext cx="3714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Кадры для региона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C:\Documents and Settings\Скобенникова\Рабочий стол\4444\rabotniki.png"/>
          <p:cNvPicPr>
            <a:picLocks noChangeAspect="1" noChangeArrowheads="1"/>
          </p:cNvPicPr>
          <p:nvPr/>
        </p:nvPicPr>
        <p:blipFill>
          <a:blip r:embed="rId2" cstate="print"/>
          <a:srcRect l="48309" r="1566"/>
          <a:stretch>
            <a:fillRect/>
          </a:stretch>
        </p:blipFill>
        <p:spPr bwMode="auto">
          <a:xfrm>
            <a:off x="7480300" y="1071546"/>
            <a:ext cx="166370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ая выноска 14"/>
          <p:cNvSpPr>
            <a:spLocks noChangeArrowheads="1"/>
          </p:cNvSpPr>
          <p:nvPr/>
        </p:nvSpPr>
        <p:spPr bwMode="auto">
          <a:xfrm>
            <a:off x="2857488" y="1500174"/>
            <a:ext cx="3798903" cy="433387"/>
          </a:xfrm>
          <a:prstGeom prst="wedgeRectCallout">
            <a:avLst>
              <a:gd name="adj1" fmla="val -11511"/>
              <a:gd name="adj2" fmla="val -25682"/>
            </a:avLst>
          </a:prstGeom>
          <a:solidFill>
            <a:schemeClr val="bg1">
              <a:lumMod val="95000"/>
            </a:schemeClr>
          </a:solidFill>
          <a:ln w="254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Подход </a:t>
            </a:r>
            <a:r>
              <a:rPr lang="ru-RU" dirty="0">
                <a:solidFill>
                  <a:schemeClr val="tx2"/>
                </a:solidFill>
              </a:rPr>
              <a:t>к подготовке кадров</a:t>
            </a:r>
          </a:p>
        </p:txBody>
      </p:sp>
      <p:sp>
        <p:nvSpPr>
          <p:cNvPr id="13" name="Прямоугольная выноска 14"/>
          <p:cNvSpPr>
            <a:spLocks noChangeArrowheads="1"/>
          </p:cNvSpPr>
          <p:nvPr/>
        </p:nvSpPr>
        <p:spPr bwMode="auto">
          <a:xfrm>
            <a:off x="250825" y="2276475"/>
            <a:ext cx="4176713" cy="1728788"/>
          </a:xfrm>
          <a:prstGeom prst="wedgeRectCallout">
            <a:avLst>
              <a:gd name="adj1" fmla="val 41634"/>
              <a:gd name="adj2" fmla="val -68967"/>
            </a:avLst>
          </a:prstGeom>
          <a:solidFill>
            <a:schemeClr val="bg1">
              <a:lumMod val="95000"/>
            </a:schemeClr>
          </a:solidFill>
          <a:ln w="254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1500" dirty="0">
                <a:solidFill>
                  <a:schemeClr val="tx2"/>
                </a:solidFill>
              </a:rPr>
              <a:t>Бизнес(заказчик)</a:t>
            </a:r>
          </a:p>
          <a:p>
            <a:pPr>
              <a:buFontTx/>
              <a:buChar char="•"/>
            </a:pP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500" dirty="0">
                <a:solidFill>
                  <a:schemeClr val="tx2"/>
                </a:solidFill>
              </a:rPr>
              <a:t>формирование заказа и требование к </a:t>
            </a:r>
          </a:p>
          <a:p>
            <a:r>
              <a:rPr lang="ru-RU" sz="1500" dirty="0">
                <a:solidFill>
                  <a:schemeClr val="tx2"/>
                </a:solidFill>
              </a:rPr>
              <a:t>  компетенциям и квалификациям;</a:t>
            </a:r>
          </a:p>
          <a:p>
            <a:pPr>
              <a:buFontTx/>
              <a:buChar char="•"/>
            </a:pPr>
            <a:r>
              <a:rPr lang="ru-RU" sz="1500" dirty="0">
                <a:solidFill>
                  <a:schemeClr val="tx2"/>
                </a:solidFill>
              </a:rPr>
              <a:t> развитие системы наставничества;</a:t>
            </a:r>
          </a:p>
          <a:p>
            <a:pPr>
              <a:buFontTx/>
              <a:buChar char="•"/>
            </a:pPr>
            <a:r>
              <a:rPr lang="ru-RU" sz="1500" dirty="0">
                <a:solidFill>
                  <a:schemeClr val="tx2"/>
                </a:solidFill>
              </a:rPr>
              <a:t> организация практико-ориентированного</a:t>
            </a:r>
          </a:p>
          <a:p>
            <a:r>
              <a:rPr lang="ru-RU" sz="1500" dirty="0">
                <a:solidFill>
                  <a:schemeClr val="tx2"/>
                </a:solidFill>
              </a:rPr>
              <a:t>  обучения;</a:t>
            </a:r>
          </a:p>
          <a:p>
            <a:pPr>
              <a:buFontTx/>
              <a:buChar char="•"/>
            </a:pPr>
            <a:r>
              <a:rPr lang="ru-RU" sz="1500" dirty="0">
                <a:solidFill>
                  <a:schemeClr val="tx2"/>
                </a:solidFill>
              </a:rPr>
              <a:t> участие в оценке качества образования.</a:t>
            </a:r>
          </a:p>
        </p:txBody>
      </p:sp>
      <p:sp>
        <p:nvSpPr>
          <p:cNvPr id="14" name="Прямоугольная выноска 14"/>
          <p:cNvSpPr>
            <a:spLocks noChangeArrowheads="1"/>
          </p:cNvSpPr>
          <p:nvPr/>
        </p:nvSpPr>
        <p:spPr bwMode="auto">
          <a:xfrm>
            <a:off x="4716463" y="2276475"/>
            <a:ext cx="4248150" cy="1728788"/>
          </a:xfrm>
          <a:prstGeom prst="wedgeRectCallout">
            <a:avLst>
              <a:gd name="adj1" fmla="val -42642"/>
              <a:gd name="adj2" fmla="val -69003"/>
            </a:avLst>
          </a:prstGeom>
          <a:solidFill>
            <a:schemeClr val="bg1">
              <a:lumMod val="95000"/>
            </a:schemeClr>
          </a:solidFill>
          <a:ln w="254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1500" dirty="0">
                <a:solidFill>
                  <a:schemeClr val="tx2"/>
                </a:solidFill>
              </a:rPr>
              <a:t>СПО и ВПО (подрядчик)</a:t>
            </a:r>
          </a:p>
          <a:p>
            <a:pPr>
              <a:buFontTx/>
              <a:buChar char="•"/>
            </a:pPr>
            <a:r>
              <a:rPr lang="ru-RU" sz="1500" dirty="0">
                <a:solidFill>
                  <a:schemeClr val="tx2"/>
                </a:solidFill>
              </a:rPr>
              <a:t> разработка новых образовательных </a:t>
            </a:r>
          </a:p>
          <a:p>
            <a:r>
              <a:rPr lang="ru-RU" sz="1500" dirty="0">
                <a:solidFill>
                  <a:schemeClr val="tx2"/>
                </a:solidFill>
              </a:rPr>
              <a:t>  программ;</a:t>
            </a:r>
          </a:p>
          <a:p>
            <a:pPr>
              <a:buFontTx/>
              <a:buChar char="•"/>
            </a:pPr>
            <a:r>
              <a:rPr lang="ru-RU" sz="1500" dirty="0">
                <a:solidFill>
                  <a:schemeClr val="tx2"/>
                </a:solidFill>
              </a:rPr>
              <a:t> обеспечение образовательного процесса;</a:t>
            </a:r>
          </a:p>
          <a:p>
            <a:pPr>
              <a:buFontTx/>
              <a:buChar char="•"/>
            </a:pPr>
            <a:r>
              <a:rPr lang="ru-RU" sz="1500" dirty="0">
                <a:solidFill>
                  <a:schemeClr val="tx2"/>
                </a:solidFill>
              </a:rPr>
              <a:t> сетевое взаимодействие с работодателем.</a:t>
            </a:r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 rot="-2709060">
            <a:off x="3942557" y="3915568"/>
            <a:ext cx="1295400" cy="1331913"/>
          </a:xfrm>
          <a:custGeom>
            <a:avLst/>
            <a:gdLst>
              <a:gd name="T0" fmla="*/ 1295400 w 21600"/>
              <a:gd name="T1" fmla="*/ 665957 h 21600"/>
              <a:gd name="T2" fmla="*/ 647700 w 21600"/>
              <a:gd name="T3" fmla="*/ 1331913 h 21600"/>
              <a:gd name="T4" fmla="*/ 0 w 21600"/>
              <a:gd name="T5" fmla="*/ 665957 h 21600"/>
              <a:gd name="T6" fmla="*/ 647700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22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84663" y="4365625"/>
            <a:ext cx="6639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ЦЗН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17" name="Прямоугольная выноска 14"/>
          <p:cNvSpPr>
            <a:spLocks noChangeArrowheads="1"/>
          </p:cNvSpPr>
          <p:nvPr/>
        </p:nvSpPr>
        <p:spPr bwMode="auto">
          <a:xfrm>
            <a:off x="285720" y="5143512"/>
            <a:ext cx="2952750" cy="1511300"/>
          </a:xfrm>
          <a:prstGeom prst="wedgeRectCallout">
            <a:avLst>
              <a:gd name="adj1" fmla="val 30056"/>
              <a:gd name="adj2" fmla="val -48213"/>
            </a:avLst>
          </a:prstGeom>
          <a:solidFill>
            <a:schemeClr val="bg1">
              <a:lumMod val="95000"/>
            </a:schemeClr>
          </a:solidFill>
          <a:ln w="254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1400" b="1" u="sng" dirty="0">
                <a:solidFill>
                  <a:schemeClr val="tx2"/>
                </a:solidFill>
              </a:rPr>
              <a:t>Бизнес</a:t>
            </a:r>
          </a:p>
          <a:p>
            <a:pPr>
              <a:buFontTx/>
              <a:buChar char="•"/>
            </a:pPr>
            <a:r>
              <a:rPr lang="ru-RU" sz="1400" dirty="0">
                <a:solidFill>
                  <a:schemeClr val="tx2"/>
                </a:solidFill>
              </a:rPr>
              <a:t> снижение затрат на поиск,</a:t>
            </a:r>
          </a:p>
          <a:p>
            <a:r>
              <a:rPr lang="ru-RU" sz="1400" dirty="0">
                <a:solidFill>
                  <a:schemeClr val="tx2"/>
                </a:solidFill>
              </a:rPr>
              <a:t>  подбор и адаптацию</a:t>
            </a:r>
          </a:p>
          <a:p>
            <a:r>
              <a:rPr lang="ru-RU" sz="1400" dirty="0">
                <a:solidFill>
                  <a:schemeClr val="tx2"/>
                </a:solidFill>
              </a:rPr>
              <a:t>  персонала;</a:t>
            </a:r>
          </a:p>
          <a:p>
            <a:pPr>
              <a:buFontTx/>
              <a:buChar char="•"/>
            </a:pPr>
            <a:r>
              <a:rPr lang="ru-RU" sz="1400" dirty="0">
                <a:solidFill>
                  <a:schemeClr val="tx2"/>
                </a:solidFill>
              </a:rPr>
              <a:t> повышение </a:t>
            </a:r>
          </a:p>
          <a:p>
            <a:r>
              <a:rPr lang="ru-RU" sz="1400" dirty="0">
                <a:solidFill>
                  <a:schemeClr val="tx2"/>
                </a:solidFill>
              </a:rPr>
              <a:t>  производительности труда.</a:t>
            </a:r>
          </a:p>
        </p:txBody>
      </p:sp>
      <p:sp>
        <p:nvSpPr>
          <p:cNvPr id="18" name="Прямоугольная выноска 14"/>
          <p:cNvSpPr>
            <a:spLocks noChangeArrowheads="1"/>
          </p:cNvSpPr>
          <p:nvPr/>
        </p:nvSpPr>
        <p:spPr bwMode="auto">
          <a:xfrm>
            <a:off x="3428992" y="5143512"/>
            <a:ext cx="2232025" cy="1511300"/>
          </a:xfrm>
          <a:prstGeom prst="wedgeRectCallout">
            <a:avLst>
              <a:gd name="adj1" fmla="val 38120"/>
              <a:gd name="adj2" fmla="val -48634"/>
            </a:avLst>
          </a:prstGeom>
          <a:solidFill>
            <a:schemeClr val="bg1">
              <a:lumMod val="95000"/>
            </a:schemeClr>
          </a:solidFill>
          <a:ln w="254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1400" b="1" u="sng" dirty="0">
                <a:solidFill>
                  <a:schemeClr val="tx2"/>
                </a:solidFill>
              </a:rPr>
              <a:t>Система образования</a:t>
            </a:r>
          </a:p>
          <a:p>
            <a:pPr>
              <a:buFontTx/>
              <a:buChar char="•"/>
            </a:pPr>
            <a:r>
              <a:rPr lang="ru-RU" sz="1400" dirty="0">
                <a:solidFill>
                  <a:schemeClr val="tx2"/>
                </a:solidFill>
              </a:rPr>
              <a:t> повышение качества </a:t>
            </a:r>
          </a:p>
          <a:p>
            <a:r>
              <a:rPr lang="ru-RU" sz="1400" dirty="0">
                <a:solidFill>
                  <a:schemeClr val="tx2"/>
                </a:solidFill>
              </a:rPr>
              <a:t>  образования;</a:t>
            </a:r>
          </a:p>
          <a:p>
            <a:pPr>
              <a:buFontTx/>
              <a:buChar char="•"/>
            </a:pPr>
            <a:r>
              <a:rPr lang="ru-RU" sz="1400" dirty="0">
                <a:solidFill>
                  <a:schemeClr val="tx2"/>
                </a:solidFill>
              </a:rPr>
              <a:t> высокий процент </a:t>
            </a:r>
          </a:p>
          <a:p>
            <a:r>
              <a:rPr lang="ru-RU" sz="1400" dirty="0">
                <a:solidFill>
                  <a:schemeClr val="tx2"/>
                </a:solidFill>
              </a:rPr>
              <a:t>  трудоустроенных </a:t>
            </a:r>
          </a:p>
          <a:p>
            <a:r>
              <a:rPr lang="ru-RU" sz="1400" dirty="0">
                <a:solidFill>
                  <a:schemeClr val="tx2"/>
                </a:solidFill>
              </a:rPr>
              <a:t>  выпускников. </a:t>
            </a:r>
          </a:p>
        </p:txBody>
      </p:sp>
      <p:sp>
        <p:nvSpPr>
          <p:cNvPr id="19" name="Прямоугольная выноска 14"/>
          <p:cNvSpPr>
            <a:spLocks noChangeArrowheads="1"/>
          </p:cNvSpPr>
          <p:nvPr/>
        </p:nvSpPr>
        <p:spPr bwMode="auto">
          <a:xfrm>
            <a:off x="5786446" y="5143512"/>
            <a:ext cx="3000396" cy="1428760"/>
          </a:xfrm>
          <a:prstGeom prst="wedgeRectCallout">
            <a:avLst>
              <a:gd name="adj1" fmla="val 30759"/>
              <a:gd name="adj2" fmla="val -49685"/>
            </a:avLst>
          </a:prstGeom>
          <a:solidFill>
            <a:schemeClr val="bg1">
              <a:lumMod val="95000"/>
            </a:schemeClr>
          </a:solidFill>
          <a:ln w="254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1400" b="1" u="sng" dirty="0">
                <a:solidFill>
                  <a:schemeClr val="tx2"/>
                </a:solidFill>
              </a:rPr>
              <a:t>Владимирская область</a:t>
            </a:r>
          </a:p>
          <a:p>
            <a:pPr>
              <a:buFontTx/>
              <a:buChar char="•"/>
            </a:pPr>
            <a:r>
              <a:rPr lang="ru-RU" sz="1400" dirty="0">
                <a:solidFill>
                  <a:schemeClr val="tx2"/>
                </a:solidFill>
              </a:rPr>
              <a:t> повышение инвестиционной </a:t>
            </a:r>
          </a:p>
          <a:p>
            <a:r>
              <a:rPr lang="ru-RU" sz="1400" dirty="0">
                <a:solidFill>
                  <a:schemeClr val="tx2"/>
                </a:solidFill>
              </a:rPr>
              <a:t>  привлекательности;</a:t>
            </a:r>
          </a:p>
          <a:p>
            <a:pPr>
              <a:buFontTx/>
              <a:buChar char="•"/>
            </a:pPr>
            <a:r>
              <a:rPr lang="ru-RU" sz="1400" dirty="0">
                <a:solidFill>
                  <a:schemeClr val="tx2"/>
                </a:solidFill>
              </a:rPr>
              <a:t> рост ВРП;</a:t>
            </a:r>
          </a:p>
          <a:p>
            <a:pPr>
              <a:buFontTx/>
              <a:buChar char="•"/>
            </a:pPr>
            <a:r>
              <a:rPr lang="ru-RU" sz="1400" dirty="0">
                <a:solidFill>
                  <a:schemeClr val="tx2"/>
                </a:solidFill>
              </a:rPr>
              <a:t> баланс спроса и предложения на</a:t>
            </a:r>
          </a:p>
          <a:p>
            <a:r>
              <a:rPr lang="ru-RU" sz="1400" dirty="0">
                <a:solidFill>
                  <a:schemeClr val="tx2"/>
                </a:solidFill>
              </a:rPr>
              <a:t>  рынке труда. </a:t>
            </a:r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6572264" y="4214818"/>
            <a:ext cx="2428892" cy="714380"/>
          </a:xfrm>
          <a:prstGeom prst="wedgeRoundRectCallout">
            <a:avLst>
              <a:gd name="adj1" fmla="val -40485"/>
              <a:gd name="adj2" fmla="val 15158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2"/>
                </a:solidFill>
              </a:rPr>
              <a:t>Дефицит трудовых ресурсов: снижение за 2012-2014 г. на </a:t>
            </a:r>
            <a:r>
              <a:rPr lang="ru-RU" sz="1200" dirty="0" smtClean="0">
                <a:solidFill>
                  <a:schemeClr val="accent1"/>
                </a:solidFill>
              </a:rPr>
              <a:t>17 </a:t>
            </a:r>
            <a:r>
              <a:rPr lang="ru-RU" sz="1200" dirty="0" smtClean="0">
                <a:solidFill>
                  <a:schemeClr val="tx2"/>
                </a:solidFill>
              </a:rPr>
              <a:t>тыс. человек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214282" y="4214818"/>
            <a:ext cx="2143140" cy="714380"/>
          </a:xfrm>
          <a:prstGeom prst="wedgeRoundRectCallout">
            <a:avLst>
              <a:gd name="adj1" fmla="val -40485"/>
              <a:gd name="adj2" fmla="val 15158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Объём инвестиций  в 2014 г. </a:t>
            </a:r>
            <a:r>
              <a:rPr lang="ru-RU" sz="1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75,6</a:t>
            </a:r>
            <a:r>
              <a:rPr lang="ru-RU" sz="12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млрд. руб.</a:t>
            </a:r>
            <a:endParaRPr lang="ru-RU" sz="1200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003964"/>
                </a:solidFill>
                <a:effectLst/>
                <a:latin typeface="+mn-lt"/>
              </a:rPr>
              <a:t>Предложения</a:t>
            </a:r>
            <a:endParaRPr lang="ru-RU" sz="2800" b="1" i="1" dirty="0">
              <a:solidFill>
                <a:srgbClr val="003964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715040"/>
          </a:xfrm>
        </p:spPr>
        <p:txBody>
          <a:bodyPr/>
          <a:lstStyle/>
          <a:p>
            <a:pPr lvl="0"/>
            <a:endParaRPr lang="en-US" sz="1800" b="1" dirty="0" smtClean="0">
              <a:effectLst/>
            </a:endParaRPr>
          </a:p>
          <a:p>
            <a:pPr lvl="0"/>
            <a:endParaRPr lang="en-US" sz="1800" b="1" dirty="0" smtClean="0"/>
          </a:p>
          <a:p>
            <a:pPr lvl="0"/>
            <a:endParaRPr lang="en-US" sz="1800" b="1" dirty="0" smtClean="0">
              <a:effectLst/>
            </a:endParaRPr>
          </a:p>
          <a:p>
            <a:pPr lvl="0"/>
            <a:endParaRPr lang="en-US" sz="1800" b="1" dirty="0" smtClean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8358214" y="6500834"/>
            <a:ext cx="7857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</a:t>
            </a:r>
            <a:r>
              <a:rPr lang="ru-RU" sz="1400" dirty="0" smtClean="0">
                <a:solidFill>
                  <a:schemeClr val="tx2"/>
                </a:solidFill>
              </a:rPr>
              <a:t>5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44" y="928670"/>
            <a:ext cx="8858280" cy="128588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 smtClean="0"/>
              <a:t>Руководителям учебных заведений постоянно взаимодействовать с центрами занятости населения при направлении на обучение безработных граждан. Обеспечить разработку гибких учебных планов с учетом требований работодателей, проведение практического обучения непосредственно на производстве;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44" y="2428868"/>
            <a:ext cx="8858280" cy="128588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 smtClean="0"/>
              <a:t>Руководителям учебных заведений совместно с руководителями промышленных предприятий и центрами занятости населения, расширять формы </a:t>
            </a:r>
            <a:r>
              <a:rPr lang="ru-RU" sz="1600" b="1" dirty="0" err="1" smtClean="0"/>
              <a:t>профориентационной</a:t>
            </a:r>
            <a:r>
              <a:rPr lang="ru-RU" sz="1600" b="1" dirty="0" smtClean="0"/>
              <a:t> работы с выпускниками общеобразовательных школ, выпускниками средних профессиональных организаций с целью повышения престижа рабочих профессий для регионального рынка труда;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4000504"/>
            <a:ext cx="8858280" cy="92869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 smtClean="0"/>
              <a:t>Руководителям учебных заведений расширять  спектр профессий и специализаций с учетом </a:t>
            </a:r>
            <a:r>
              <a:rPr lang="ru-RU" sz="1600" b="1" dirty="0" err="1" smtClean="0"/>
              <a:t>востребованности</a:t>
            </a:r>
            <a:r>
              <a:rPr lang="ru-RU" sz="1600" b="1" dirty="0" smtClean="0"/>
              <a:t> для предприятий региона. </a:t>
            </a:r>
            <a:endParaRPr lang="ru-R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8836" name="Text Box 7"/>
          <p:cNvSpPr txBox="1">
            <a:spLocks noChangeArrowheads="1"/>
          </p:cNvSpPr>
          <p:nvPr/>
        </p:nvSpPr>
        <p:spPr bwMode="auto">
          <a:xfrm>
            <a:off x="8820150" y="6553200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1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1071538" y="285728"/>
            <a:ext cx="7200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Ситуация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рынке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труда Владимирской области 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85720" y="1500174"/>
            <a:ext cx="8501122" cy="500066"/>
          </a:xfrm>
          <a:prstGeom prst="wedgeRoundRectCallout">
            <a:avLst>
              <a:gd name="adj1" fmla="val 10856"/>
              <a:gd name="adj2" fmla="val -2000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Отдельные показатели мониторинга ситуации на рынке труда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7072330" y="2143116"/>
            <a:ext cx="1500198" cy="357190"/>
          </a:xfrm>
          <a:prstGeom prst="wedgeRoundRectCallout">
            <a:avLst>
              <a:gd name="adj1" fmla="val 10856"/>
              <a:gd name="adj2" fmla="val -2000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на </a:t>
            </a: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01.07. 2014</a:t>
            </a:r>
            <a:endParaRPr lang="ru-RU" sz="1400" dirty="0">
              <a:solidFill>
                <a:schemeClr val="tx2"/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57158" y="2500306"/>
          <a:ext cx="4357718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4786314" y="2500306"/>
          <a:ext cx="1928826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6786578" y="2500306"/>
          <a:ext cx="1928826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1" name="Скругленная прямоугольная выноска 10"/>
          <p:cNvSpPr/>
          <p:nvPr/>
        </p:nvSpPr>
        <p:spPr>
          <a:xfrm>
            <a:off x="5072066" y="2143116"/>
            <a:ext cx="1428760" cy="357190"/>
          </a:xfrm>
          <a:prstGeom prst="wedgeRoundRectCallout">
            <a:avLst>
              <a:gd name="adj1" fmla="val 10856"/>
              <a:gd name="adj2" fmla="val -2000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на </a:t>
            </a: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01.07.2015</a:t>
            </a:r>
            <a:endParaRPr lang="ru-RU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8836" name="Text Box 7"/>
          <p:cNvSpPr txBox="1">
            <a:spLocks noChangeArrowheads="1"/>
          </p:cNvSpPr>
          <p:nvPr/>
        </p:nvSpPr>
        <p:spPr bwMode="auto">
          <a:xfrm>
            <a:off x="8820150" y="6553200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2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1071538" y="285728"/>
            <a:ext cx="7200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Ситуация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рынке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труда Владимирской обла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сти 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85720" y="1500174"/>
            <a:ext cx="8501122" cy="500066"/>
          </a:xfrm>
          <a:prstGeom prst="wedgeRoundRectCallout">
            <a:avLst>
              <a:gd name="adj1" fmla="val 10856"/>
              <a:gd name="adj2" fmla="val -2000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Отдельные показатели мониторинга ситуации на рынке труда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7072330" y="2143116"/>
            <a:ext cx="1500198" cy="357190"/>
          </a:xfrm>
          <a:prstGeom prst="wedgeRoundRectCallout">
            <a:avLst>
              <a:gd name="adj1" fmla="val 10856"/>
              <a:gd name="adj2" fmla="val -2000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на </a:t>
            </a: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01.07. 2014</a:t>
            </a:r>
            <a:endParaRPr lang="ru-RU" sz="1400" dirty="0">
              <a:solidFill>
                <a:schemeClr val="tx2"/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57158" y="2500306"/>
          <a:ext cx="4357718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4786314" y="2500306"/>
          <a:ext cx="1928826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6786578" y="2500306"/>
          <a:ext cx="1928826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1" name="Скругленная прямоугольная выноска 10"/>
          <p:cNvSpPr/>
          <p:nvPr/>
        </p:nvSpPr>
        <p:spPr>
          <a:xfrm>
            <a:off x="5000628" y="2143116"/>
            <a:ext cx="1500198" cy="357190"/>
          </a:xfrm>
          <a:prstGeom prst="wedgeRoundRectCallout">
            <a:avLst>
              <a:gd name="adj1" fmla="val 10856"/>
              <a:gd name="adj2" fmla="val -2000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на </a:t>
            </a: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01.07.2015</a:t>
            </a:r>
            <a:endParaRPr lang="ru-RU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571472" y="368178"/>
            <a:ext cx="80724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Снижение численности трудоспособного населения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3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6215074" y="5000636"/>
          <a:ext cx="2643206" cy="1857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357158" y="1314450"/>
          <a:ext cx="8429684" cy="554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571472" y="214290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Дисбаланс между спросом и предложением на рынке труда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4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6215074" y="5000636"/>
          <a:ext cx="2643206" cy="1857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904874" y="1252537"/>
          <a:ext cx="7953406" cy="5319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571472" y="214290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Неконкурентоспособные граждане в составе безработных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5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6215074" y="5000636"/>
          <a:ext cx="2643206" cy="1857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Выгнутая влево стрелка 7"/>
          <p:cNvSpPr/>
          <p:nvPr/>
        </p:nvSpPr>
        <p:spPr>
          <a:xfrm>
            <a:off x="1785918" y="1500174"/>
            <a:ext cx="2071702" cy="7858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5286380" y="1500174"/>
            <a:ext cx="2071702" cy="785818"/>
          </a:xfrm>
          <a:prstGeom prst="curvedLeftArrow">
            <a:avLst>
              <a:gd name="adj1" fmla="val 25000"/>
              <a:gd name="adj2" fmla="val 4708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214810" y="1643050"/>
            <a:ext cx="857256" cy="500066"/>
          </a:xfrm>
          <a:prstGeom prst="wedgeRoundRectCallout">
            <a:avLst>
              <a:gd name="adj1" fmla="val 10856"/>
              <a:gd name="adj2" fmla="val -2000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39%</a:t>
            </a:r>
            <a:endParaRPr lang="ru-RU" sz="25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285720" y="2071678"/>
          <a:ext cx="821537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571472" y="214290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Выпускники профессиональных образовательных организаций обратившиеся в органы службы занятости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6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6357950" y="5715016"/>
          <a:ext cx="1357322" cy="1142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00034" y="1643050"/>
          <a:ext cx="8267700" cy="4505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571472" y="60402"/>
            <a:ext cx="80724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Меры поддержки выпускников профессиональных образовательных организаций обратившихся в органы службы занятости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7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6429388" y="5143512"/>
          <a:ext cx="1357322" cy="1714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1357290" y="1571612"/>
            <a:ext cx="185738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4572008"/>
            <a:ext cx="3429024" cy="171451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ая выноска 14"/>
          <p:cNvSpPr>
            <a:spLocks noChangeArrowheads="1"/>
          </p:cNvSpPr>
          <p:nvPr/>
        </p:nvSpPr>
        <p:spPr bwMode="auto">
          <a:xfrm>
            <a:off x="285720" y="2500306"/>
            <a:ext cx="4500562" cy="2143140"/>
          </a:xfrm>
          <a:prstGeom prst="wedgeRectCallout">
            <a:avLst>
              <a:gd name="adj1" fmla="val 41869"/>
              <a:gd name="adj2" fmla="val -46786"/>
            </a:avLst>
          </a:prstGeom>
          <a:solidFill>
            <a:schemeClr val="bg1">
              <a:lumMod val="95000"/>
            </a:schemeClr>
          </a:solidFill>
          <a:ln w="254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500" dirty="0" smtClean="0">
                <a:solidFill>
                  <a:schemeClr val="tx2"/>
                </a:solidFill>
              </a:rPr>
              <a:t>организация временного трудоустройства безработных граждан в возрасте от 18 до 20 лет, </a:t>
            </a:r>
          </a:p>
          <a:p>
            <a:pPr algn="ctr"/>
            <a:r>
              <a:rPr lang="ru-RU" sz="1500" dirty="0" smtClean="0">
                <a:solidFill>
                  <a:schemeClr val="tx2"/>
                </a:solidFill>
              </a:rPr>
              <a:t>имеющих среднее профессиональное образование и ищущих работу впервые (в период временного трудоустройства выпускнику выплачивается материальная поддержка</a:t>
            </a:r>
            <a:r>
              <a:rPr lang="en-US" sz="1500" dirty="0" smtClean="0">
                <a:solidFill>
                  <a:schemeClr val="tx2"/>
                </a:solidFill>
              </a:rPr>
              <a:t> – 1700</a:t>
            </a:r>
            <a:r>
              <a:rPr lang="ru-RU" sz="1500" dirty="0" smtClean="0">
                <a:solidFill>
                  <a:schemeClr val="tx2"/>
                </a:solidFill>
              </a:rPr>
              <a:t> рублей в месяц )  </a:t>
            </a:r>
          </a:p>
        </p:txBody>
      </p:sp>
      <p:sp>
        <p:nvSpPr>
          <p:cNvPr id="18" name="Прямоугольная выноска 14"/>
          <p:cNvSpPr>
            <a:spLocks noChangeArrowheads="1"/>
          </p:cNvSpPr>
          <p:nvPr/>
        </p:nvSpPr>
        <p:spPr bwMode="auto">
          <a:xfrm>
            <a:off x="6286512" y="2000240"/>
            <a:ext cx="2714644" cy="2714644"/>
          </a:xfrm>
          <a:prstGeom prst="wedgeRectCallout">
            <a:avLst>
              <a:gd name="adj1" fmla="val 41869"/>
              <a:gd name="adj2" fmla="val -46786"/>
            </a:avLst>
          </a:prstGeom>
          <a:solidFill>
            <a:schemeClr val="bg1">
              <a:lumMod val="95000"/>
            </a:schemeClr>
          </a:solidFill>
          <a:ln w="254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500" dirty="0" smtClean="0">
                <a:solidFill>
                  <a:schemeClr val="tx2"/>
                </a:solidFill>
              </a:rPr>
              <a:t>В 1 августа 2015 года в данной программе приняли участие 54 выпускника, по окончанию временных работ, на постоянную работу остались 50% участников программы(27 человек)</a:t>
            </a:r>
            <a:endParaRPr lang="ru-RU" sz="1500" dirty="0">
              <a:solidFill>
                <a:schemeClr val="tx2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4857752" y="3214686"/>
            <a:ext cx="142876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ая выноска 14"/>
          <p:cNvSpPr>
            <a:spLocks noChangeArrowheads="1"/>
          </p:cNvSpPr>
          <p:nvPr/>
        </p:nvSpPr>
        <p:spPr bwMode="auto">
          <a:xfrm>
            <a:off x="928662" y="4857760"/>
            <a:ext cx="7786742" cy="1571636"/>
          </a:xfrm>
          <a:prstGeom prst="wedgeRectCallout">
            <a:avLst>
              <a:gd name="adj1" fmla="val 41869"/>
              <a:gd name="adj2" fmla="val -46786"/>
            </a:avLst>
          </a:prstGeom>
          <a:solidFill>
            <a:schemeClr val="bg1">
              <a:lumMod val="95000"/>
            </a:schemeClr>
          </a:solidFill>
          <a:ln w="254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500" i="1" dirty="0" smtClean="0">
              <a:solidFill>
                <a:schemeClr val="tx2"/>
              </a:solidFill>
            </a:endParaRPr>
          </a:p>
          <a:p>
            <a:pPr algn="ctr"/>
            <a:endParaRPr lang="ru-RU" sz="1500" i="1" dirty="0" smtClean="0">
              <a:solidFill>
                <a:schemeClr val="tx2"/>
              </a:solidFill>
            </a:endParaRPr>
          </a:p>
          <a:p>
            <a:pPr algn="ctr"/>
            <a:r>
              <a:rPr lang="ru-RU" sz="1500" i="1" dirty="0" smtClean="0">
                <a:solidFill>
                  <a:schemeClr val="tx2"/>
                </a:solidFill>
              </a:rPr>
              <a:t>проект</a:t>
            </a:r>
            <a:r>
              <a:rPr lang="ru-RU" sz="1500" dirty="0" smtClean="0">
                <a:solidFill>
                  <a:schemeClr val="tx2"/>
                </a:solidFill>
              </a:rPr>
              <a:t> </a:t>
            </a:r>
            <a:r>
              <a:rPr lang="ru-RU" sz="1500" dirty="0" err="1" smtClean="0">
                <a:solidFill>
                  <a:schemeClr val="tx2"/>
                </a:solidFill>
              </a:rPr>
              <a:t>изм</a:t>
            </a:r>
            <a:r>
              <a:rPr lang="ru-RU" sz="1500" dirty="0" smtClean="0">
                <a:solidFill>
                  <a:schemeClr val="tx2"/>
                </a:solidFill>
              </a:rPr>
              <a:t>. в закон о занятости населения, в части организации </a:t>
            </a:r>
          </a:p>
          <a:p>
            <a:pPr algn="ctr"/>
            <a:r>
              <a:rPr lang="ru-RU" sz="1500" dirty="0" smtClean="0">
                <a:solidFill>
                  <a:schemeClr val="tx2"/>
                </a:solidFill>
              </a:rPr>
              <a:t>стажировки выпускников профессиональных образовательных организаций в целях приобретения опыта работы.</a:t>
            </a:r>
          </a:p>
          <a:p>
            <a:pPr marL="342900" indent="-342900" algn="ctr">
              <a:buAutoNum type="arabicPeriod"/>
            </a:pPr>
            <a:r>
              <a:rPr lang="ru-RU" sz="1500" dirty="0" smtClean="0">
                <a:solidFill>
                  <a:schemeClr val="tx2"/>
                </a:solidFill>
              </a:rPr>
              <a:t>Возраст участников программы  от 18 до 23 лет.</a:t>
            </a:r>
          </a:p>
          <a:p>
            <a:pPr marL="342900" indent="-342900" algn="ctr">
              <a:buAutoNum type="arabicPeriod"/>
            </a:pPr>
            <a:r>
              <a:rPr lang="ru-RU" sz="1500" dirty="0" smtClean="0">
                <a:solidFill>
                  <a:schemeClr val="tx2"/>
                </a:solidFill>
              </a:rPr>
              <a:t>Возмещение затрат работодателей на заработную плату для участников стажировки и оплата заработной платы наставникам.</a:t>
            </a:r>
          </a:p>
          <a:p>
            <a:pPr algn="ctr"/>
            <a:endParaRPr lang="ru-RU" sz="1500" dirty="0" smtClean="0">
              <a:solidFill>
                <a:schemeClr val="tx2"/>
              </a:solidFill>
            </a:endParaRPr>
          </a:p>
          <a:p>
            <a:pPr algn="ctr"/>
            <a:endParaRPr lang="ru-RU" sz="1500" dirty="0">
              <a:solidFill>
                <a:schemeClr val="tx2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285720" y="5500702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571472" y="214290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Профессиональное обучение и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дополнительное профессиональное образование граждан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8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142844" y="1500174"/>
            <a:ext cx="8858312" cy="1857388"/>
            <a:chOff x="142844" y="642918"/>
            <a:chExt cx="8858312" cy="27146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857488" y="642918"/>
              <a:ext cx="3286148" cy="78581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Заявители</a:t>
              </a: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государственной услуги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grpSp>
          <p:nvGrpSpPr>
            <p:cNvPr id="13" name="Группа 9"/>
            <p:cNvGrpSpPr/>
            <p:nvPr/>
          </p:nvGrpSpPr>
          <p:grpSpPr>
            <a:xfrm>
              <a:off x="142844" y="2071678"/>
              <a:ext cx="8858312" cy="1285884"/>
              <a:chOff x="142844" y="2000240"/>
              <a:chExt cx="8858312" cy="1285884"/>
            </a:xfrm>
          </p:grpSpPr>
          <p:sp>
            <p:nvSpPr>
              <p:cNvPr id="17" name="Скругленный прямоугольник 4"/>
              <p:cNvSpPr/>
              <p:nvPr/>
            </p:nvSpPr>
            <p:spPr>
              <a:xfrm>
                <a:off x="142844" y="2000240"/>
                <a:ext cx="2857520" cy="128588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dirty="0" smtClean="0"/>
                  <a:t>граждане, признанные в установленном порядке </a:t>
                </a:r>
                <a:r>
                  <a:rPr lang="ru-RU" sz="1600" b="1" dirty="0" smtClean="0"/>
                  <a:t>безработными</a:t>
                </a:r>
                <a:endParaRPr lang="ru-RU" sz="1600" b="1" dirty="0"/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3143240" y="2000240"/>
                <a:ext cx="2857520" cy="128588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 smtClean="0"/>
                  <a:t>женщины</a:t>
                </a:r>
                <a:r>
                  <a:rPr lang="ru-RU" sz="1600" dirty="0" smtClean="0"/>
                  <a:t>, находящиеся </a:t>
                </a:r>
                <a:r>
                  <a:rPr lang="ru-RU" sz="1600" b="1" dirty="0" smtClean="0"/>
                  <a:t>в отпуске по уходу за ребенком </a:t>
                </a:r>
                <a:r>
                  <a:rPr lang="ru-RU" sz="1600" dirty="0" smtClean="0"/>
                  <a:t>до 3-х лет</a:t>
                </a:r>
                <a:endParaRPr lang="ru-RU" sz="1600" b="1" dirty="0"/>
              </a:p>
            </p:txBody>
          </p:sp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6143636" y="2000240"/>
                <a:ext cx="2857520" cy="128588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dirty="0" smtClean="0"/>
                  <a:t>незанятые граждане, которым назначена страховая </a:t>
                </a:r>
                <a:r>
                  <a:rPr lang="ru-RU" sz="1600" b="1" dirty="0" smtClean="0"/>
                  <a:t>пенсия</a:t>
                </a:r>
                <a:endParaRPr lang="ru-RU" sz="1600" b="1" dirty="0"/>
              </a:p>
            </p:txBody>
          </p:sp>
        </p:grpSp>
        <p:cxnSp>
          <p:nvCxnSpPr>
            <p:cNvPr id="14" name="Прямая со стрелкой 13"/>
            <p:cNvCxnSpPr/>
            <p:nvPr/>
          </p:nvCxnSpPr>
          <p:spPr>
            <a:xfrm rot="5400000">
              <a:off x="4250529" y="1749413"/>
              <a:ext cx="500066" cy="1588"/>
            </a:xfrm>
            <a:prstGeom prst="straightConnector1">
              <a:avLst/>
            </a:prstGeom>
            <a:ln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rot="10800000" flipV="1">
              <a:off x="2357422" y="1500174"/>
              <a:ext cx="1358910" cy="500066"/>
            </a:xfrm>
            <a:prstGeom prst="straightConnector1">
              <a:avLst/>
            </a:prstGeom>
            <a:ln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5287968" y="1500174"/>
              <a:ext cx="1498610" cy="500066"/>
            </a:xfrm>
            <a:prstGeom prst="straightConnector1">
              <a:avLst/>
            </a:prstGeom>
            <a:ln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20" name="Диаграмма 19"/>
          <p:cNvGraphicFramePr/>
          <p:nvPr/>
        </p:nvGraphicFramePr>
        <p:xfrm>
          <a:off x="214282" y="3286124"/>
          <a:ext cx="4286280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Диаграмма 20"/>
          <p:cNvGraphicFramePr/>
          <p:nvPr/>
        </p:nvGraphicFramePr>
        <p:xfrm>
          <a:off x="3214678" y="3357562"/>
          <a:ext cx="3600450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5143504" y="3286124"/>
          <a:ext cx="3857652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Прямоугольная выноска 14"/>
          <p:cNvSpPr>
            <a:spLocks noChangeArrowheads="1"/>
          </p:cNvSpPr>
          <p:nvPr/>
        </p:nvSpPr>
        <p:spPr bwMode="auto">
          <a:xfrm>
            <a:off x="714348" y="5857892"/>
            <a:ext cx="7786742" cy="857256"/>
          </a:xfrm>
          <a:prstGeom prst="wedgeRectCallout">
            <a:avLst>
              <a:gd name="adj1" fmla="val 41869"/>
              <a:gd name="adj2" fmla="val -46786"/>
            </a:avLst>
          </a:prstGeom>
          <a:solidFill>
            <a:schemeClr val="bg1">
              <a:lumMod val="95000"/>
            </a:schemeClr>
          </a:solidFill>
          <a:ln w="254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300" i="1" dirty="0" smtClean="0">
                <a:solidFill>
                  <a:schemeClr val="tx2"/>
                </a:solidFill>
              </a:rPr>
              <a:t>проект </a:t>
            </a:r>
            <a:r>
              <a:rPr lang="ru-RU" sz="1300" i="1" dirty="0" err="1" smtClean="0">
                <a:solidFill>
                  <a:schemeClr val="tx2"/>
                </a:solidFill>
              </a:rPr>
              <a:t>изм</a:t>
            </a:r>
            <a:r>
              <a:rPr lang="ru-RU" sz="1300" i="1" dirty="0" smtClean="0">
                <a:solidFill>
                  <a:schemeClr val="tx2"/>
                </a:solidFill>
              </a:rPr>
              <a:t>. в закон о занятости населения: в ст. 23. п. 1.1. в части организации обучения женщин в период отпуска по уходу за ребенком до 3-х лет планируется обучение и родителей, усыновителей, опекунов (попечителей), осуществляющих уход за ребенком в возрасте 3-х лет.</a:t>
            </a:r>
            <a:endParaRPr lang="ru-RU" sz="1300" i="1" dirty="0">
              <a:solidFill>
                <a:schemeClr val="tx2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4429124" y="5572140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1_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14530</TotalTime>
  <Words>918</Words>
  <Application>Microsoft Office PowerPoint</Application>
  <PresentationFormat>Экран (4:3)</PresentationFormat>
  <Paragraphs>204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1_Поток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Предложения</vt:lpstr>
    </vt:vector>
  </TitlesOfParts>
  <Company>avo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Куракина</cp:lastModifiedBy>
  <cp:revision>1454</cp:revision>
  <dcterms:created xsi:type="dcterms:W3CDTF">2009-04-09T05:12:08Z</dcterms:created>
  <dcterms:modified xsi:type="dcterms:W3CDTF">2015-08-20T06:31:55Z</dcterms:modified>
</cp:coreProperties>
</file>