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1" r:id="rId9"/>
    <p:sldId id="267" r:id="rId10"/>
    <p:sldId id="268" r:id="rId11"/>
    <p:sldId id="269" r:id="rId12"/>
    <p:sldId id="270" r:id="rId13"/>
    <p:sldId id="258" r:id="rId14"/>
    <p:sldId id="259" r:id="rId15"/>
    <p:sldId id="260" r:id="rId16"/>
    <p:sldId id="274" r:id="rId17"/>
    <p:sldId id="275" r:id="rId18"/>
    <p:sldId id="276" r:id="rId19"/>
    <p:sldId id="271" r:id="rId20"/>
    <p:sldId id="272" r:id="rId2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7342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Отчет </a:t>
            </a:r>
            <a:r>
              <a:rPr lang="ru-RU" b="1" dirty="0">
                <a:solidFill>
                  <a:schemeClr val="bg1"/>
                </a:solidFill>
              </a:rPr>
              <a:t>о расходовании средств в 2018 году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70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в </a:t>
            </a:r>
            <a:r>
              <a:rPr lang="ru-RU" b="1" dirty="0">
                <a:solidFill>
                  <a:schemeClr val="tx1"/>
                </a:solidFill>
              </a:rPr>
              <a:t>рамках субсидий на иные цели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Выплата </a:t>
            </a:r>
            <a:r>
              <a:rPr lang="ru-RU" dirty="0"/>
              <a:t>компенсации расходов на оплату жилых помещений, отопления и освещения педагогическим работникам, работающим в сельской местности, а также указанным лицам в случае их выхода на пенсию в рамках подпрограммы "Развитие дошкольного, общего и дополнительного образования детей" Государственной программы "Развитие образования" на 2014-2020 годы </a:t>
            </a:r>
            <a:r>
              <a:rPr lang="ru-RU" dirty="0" smtClean="0"/>
              <a:t>– </a:t>
            </a:r>
            <a:r>
              <a:rPr lang="ru-RU" b="1" dirty="0" smtClean="0"/>
              <a:t>36,100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На </a:t>
            </a:r>
            <a:r>
              <a:rPr lang="ru-RU" dirty="0"/>
              <a:t>укрепление материально-технической базы государственных образовательных организаций в рамках ведомственной целевой программы "Безопасность образовательного учреждения на 2017-2019 годы" </a:t>
            </a:r>
            <a:r>
              <a:rPr lang="ru-RU" dirty="0" smtClean="0"/>
              <a:t> - </a:t>
            </a:r>
            <a:r>
              <a:rPr lang="ru-RU" b="1" dirty="0" smtClean="0"/>
              <a:t>26 716,535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821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-Мероприятие по повышению </a:t>
            </a:r>
            <a:r>
              <a:rPr lang="ru-RU" dirty="0"/>
              <a:t>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распространение их результатов в сумме </a:t>
            </a:r>
            <a:r>
              <a:rPr lang="ru-RU" b="1" dirty="0"/>
              <a:t>2 </a:t>
            </a:r>
            <a:r>
              <a:rPr lang="ru-RU" b="1" dirty="0" smtClean="0"/>
              <a:t>224,200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- Субсидия </a:t>
            </a:r>
            <a:r>
              <a:rPr lang="ru-RU" dirty="0"/>
              <a:t>на проведение независимой оценки качества условий осуществления образовательной деятельности организаций, осуществляющих образовательную </a:t>
            </a:r>
            <a:r>
              <a:rPr lang="ru-RU" dirty="0" smtClean="0"/>
              <a:t>деятельность в размере</a:t>
            </a:r>
            <a:r>
              <a:rPr lang="ru-RU" b="1" dirty="0" smtClean="0"/>
              <a:t> 180,0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-</a:t>
            </a:r>
            <a:r>
              <a:rPr lang="ru-RU" dirty="0"/>
              <a:t>Проведение мероприятий по обеспечению безопасного поведения участников дорожного </a:t>
            </a:r>
            <a:r>
              <a:rPr lang="ru-RU" dirty="0" smtClean="0"/>
              <a:t>движения на сумму </a:t>
            </a:r>
            <a:r>
              <a:rPr lang="ru-RU" b="1" dirty="0" smtClean="0"/>
              <a:t>60,0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71389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- В  </a:t>
            </a:r>
            <a:r>
              <a:rPr lang="ru-RU" dirty="0"/>
              <a:t>2018 году реализовывались мероприятия по государственной программе Владимирской области «Обеспечение безопасности населения и территорий во Владимирской области» (подпрограмма 1 «Обеспечение общественного порядка и профилактики правонарушений во Владимирской области» и подпрограмма 2 «Противодействие злоупотреблению наркотиками и их незаконному обороту</a:t>
            </a:r>
            <a:r>
              <a:rPr lang="ru-RU" dirty="0" smtClean="0"/>
              <a:t>») на общую сумму</a:t>
            </a:r>
            <a:r>
              <a:rPr lang="ru-RU" b="1" dirty="0" smtClean="0"/>
              <a:t> 270,0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-</a:t>
            </a:r>
            <a:r>
              <a:rPr lang="ru-RU" dirty="0" smtClean="0"/>
              <a:t>Субсидия </a:t>
            </a:r>
            <a:r>
              <a:rPr lang="ru-RU" dirty="0"/>
              <a:t>на  создание, развитие и обеспечение функционирования информационно-технологической инфраструктуры предоставления государственных и муниципальных услуг в электронной форме и обеспечение межведомственного электронного </a:t>
            </a:r>
            <a:r>
              <a:rPr lang="ru-RU" dirty="0" smtClean="0"/>
              <a:t>взаимодействия </a:t>
            </a:r>
            <a:r>
              <a:rPr lang="ru-RU" dirty="0"/>
              <a:t>в размере  </a:t>
            </a:r>
            <a:r>
              <a:rPr lang="ru-RU" b="1" dirty="0"/>
              <a:t>33 698,20 тыс. </a:t>
            </a:r>
            <a:r>
              <a:rPr lang="ru-RU" b="1" dirty="0" smtClean="0"/>
              <a:t>руб.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54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am\Desktop\t4_2817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7"/>
            <a:ext cx="1867074" cy="196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ram\Desktop\19578f5f6d7199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132856"/>
            <a:ext cx="1754064" cy="14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финансового обеспечения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u="sng" dirty="0" smtClean="0"/>
              <a:t>Внебюджетные </a:t>
            </a:r>
            <a:r>
              <a:rPr lang="ru-RU" u="sng" dirty="0"/>
              <a:t>средства </a:t>
            </a:r>
            <a:r>
              <a:rPr lang="ru-RU" dirty="0"/>
              <a:t>в 2018 году составили сумму </a:t>
            </a:r>
            <a:r>
              <a:rPr lang="ru-RU" b="1" dirty="0"/>
              <a:t>31 308,430 </a:t>
            </a:r>
            <a:r>
              <a:rPr lang="ru-RU" b="1" dirty="0" err="1"/>
              <a:t>тыс.руб</a:t>
            </a:r>
            <a:r>
              <a:rPr lang="ru-RU" dirty="0"/>
              <a:t>., в том числе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Услуги </a:t>
            </a:r>
            <a:r>
              <a:rPr lang="ru-RU" dirty="0"/>
              <a:t>общежития на сумму </a:t>
            </a:r>
            <a:r>
              <a:rPr lang="ru-RU" b="1" dirty="0"/>
              <a:t>3 </a:t>
            </a:r>
            <a:r>
              <a:rPr lang="ru-RU" b="1" dirty="0" smtClean="0"/>
              <a:t>833,350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dirty="0"/>
              <a:t>                     </a:t>
            </a:r>
            <a:r>
              <a:rPr lang="ru-RU" dirty="0" smtClean="0"/>
              <a:t>        Услуги </a:t>
            </a:r>
            <a:r>
              <a:rPr lang="ru-RU" dirty="0"/>
              <a:t>столовой на </a:t>
            </a:r>
            <a:r>
              <a:rPr lang="ru-RU" dirty="0" smtClean="0"/>
              <a:t>сумму </a:t>
            </a:r>
            <a:r>
              <a:rPr lang="ru-RU" b="1" dirty="0"/>
              <a:t>7 </a:t>
            </a:r>
            <a:r>
              <a:rPr lang="ru-RU" b="1" dirty="0" smtClean="0"/>
              <a:t>222,399  </a:t>
            </a:r>
          </a:p>
          <a:p>
            <a:pPr marL="0" indent="0" algn="just">
              <a:buNone/>
            </a:pPr>
            <a:r>
              <a:rPr lang="ru-RU" b="1" dirty="0" smtClean="0"/>
              <a:t>                           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807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m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334" y="54868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Розничная торговля на сумму </a:t>
            </a:r>
            <a:r>
              <a:rPr lang="ru-RU" b="1" dirty="0"/>
              <a:t>997,295 </a:t>
            </a:r>
            <a:r>
              <a:rPr lang="ru-RU" b="1" dirty="0" err="1"/>
              <a:t>тыс.руб</a:t>
            </a:r>
            <a:r>
              <a:rPr lang="ru-RU" b="1" dirty="0" smtClean="0"/>
              <a:t>.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Образовательные услуги на сумму </a:t>
            </a:r>
            <a:r>
              <a:rPr lang="ru-RU" dirty="0" smtClean="0"/>
              <a:t>   </a:t>
            </a:r>
            <a:r>
              <a:rPr lang="ru-RU" b="1" dirty="0" smtClean="0"/>
              <a:t>18 </a:t>
            </a:r>
            <a:r>
              <a:rPr lang="ru-RU" b="1" dirty="0"/>
              <a:t>944</a:t>
            </a:r>
            <a:r>
              <a:rPr lang="ru-RU" b="1" dirty="0" smtClean="0"/>
              <a:t>, 065 </a:t>
            </a:r>
            <a:r>
              <a:rPr lang="ru-RU" b="1" dirty="0" err="1"/>
              <a:t>тыс.руб</a:t>
            </a:r>
            <a:r>
              <a:rPr lang="ru-RU" b="1" dirty="0"/>
              <a:t>.</a:t>
            </a:r>
          </a:p>
        </p:txBody>
      </p:sp>
      <p:pic>
        <p:nvPicPr>
          <p:cNvPr id="2051" name="Picture 3" descr="C:\Users\ram\Desktop\школ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05064"/>
            <a:ext cx="3100908" cy="229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692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am\Desktop\2(2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65104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Возмещение коммунальных услуг, штрафов, услуг связи, почтовых расходов на сумму </a:t>
            </a:r>
            <a:r>
              <a:rPr lang="ru-RU" b="1" dirty="0"/>
              <a:t>311,462 </a:t>
            </a:r>
            <a:r>
              <a:rPr lang="ru-RU" b="1" dirty="0" err="1"/>
              <a:t>тыс.руб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Гранты на реализацию научных проектов на сумму </a:t>
            </a:r>
            <a:r>
              <a:rPr lang="ru-RU" b="1" dirty="0"/>
              <a:t>1 600,00 </a:t>
            </a:r>
            <a:r>
              <a:rPr lang="ru-RU" b="1" dirty="0" err="1"/>
              <a:t>тыс.руб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Спонсорские средства на сумму </a:t>
            </a:r>
            <a:r>
              <a:rPr lang="ru-RU" b="1" dirty="0"/>
              <a:t>235,00 </a:t>
            </a:r>
            <a:r>
              <a:rPr lang="ru-RU" b="1" dirty="0" err="1"/>
              <a:t>тыс.руб</a:t>
            </a:r>
            <a:r>
              <a:rPr lang="ru-RU" b="1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281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Основные расходы по финансированию из областного бюджета и </a:t>
            </a:r>
            <a:r>
              <a:rPr lang="ru-RU" sz="2400" b="1" dirty="0" err="1">
                <a:solidFill>
                  <a:schemeClr val="tx1"/>
                </a:solidFill>
              </a:rPr>
              <a:t>внебюджета</a:t>
            </a:r>
            <a:r>
              <a:rPr lang="ru-RU" sz="2400" b="1" dirty="0">
                <a:solidFill>
                  <a:schemeClr val="tx1"/>
                </a:solidFill>
              </a:rPr>
              <a:t> Института в 2018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405890"/>
              </p:ext>
            </p:extLst>
          </p:nvPr>
        </p:nvGraphicFramePr>
        <p:xfrm>
          <a:off x="457200" y="1196975"/>
          <a:ext cx="8229600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7088"/>
                <a:gridCol w="1522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(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Заработная плата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66 686,123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Начисления  на оплату труда (30,2%)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19 525,166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Возмещение командировочных расходов сотрудникам Института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2 240,816	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Услуги связи (оплата Интернета, телефонной связи и почтовые расходы)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4 540,386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Транспортные услуги по перевозке участников мероприятий Института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507,154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Коммунальные расходы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4 939,860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Арендная  плата за пользование имуществом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73,300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Оплата работ, услуг по содержанию имущества (оплата услуг по ремонту имущества, оборудования, техническое облуживание техники и систем Института)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22 467,142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993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Основные расходы по финансированию из областного бюджета и </a:t>
            </a:r>
            <a:r>
              <a:rPr lang="ru-RU" sz="2400" b="1" dirty="0" err="1">
                <a:solidFill>
                  <a:schemeClr val="tx1"/>
                </a:solidFill>
              </a:rPr>
              <a:t>внебюджета</a:t>
            </a:r>
            <a:r>
              <a:rPr lang="ru-RU" sz="2400" b="1" dirty="0">
                <a:solidFill>
                  <a:schemeClr val="tx1"/>
                </a:solidFill>
              </a:rPr>
              <a:t> Института в 2018 </a:t>
            </a:r>
            <a:r>
              <a:rPr lang="ru-RU" sz="2400" b="1" dirty="0" smtClean="0">
                <a:solidFill>
                  <a:schemeClr val="tx1"/>
                </a:solidFill>
              </a:rPr>
              <a:t>(продолжение)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546376"/>
              </p:ext>
            </p:extLst>
          </p:nvPr>
        </p:nvGraphicFramePr>
        <p:xfrm>
          <a:off x="457200" y="1196975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7088"/>
                <a:gridCol w="152251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Оплата прочих работ, услуг (оплата по договорам гражданско-правого характера за оказанные услуги в рамках мероприятий Института, оплата типографических, дизайнерских услуг, приобретение неисключительных (лицензионных) прав программного обеспечения, организационно-технические и консультационные услуги и много другое)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92 144,750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  расходы, в том числе оплата налогов, приобретение призового фонда для награждения участников и победителей мероприятий, приобретение сувенирной, бронированной продукции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6 996,36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 основных средств для нужд Института (закупка оборудования, компьютерной техники, мебели)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39 756,010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 материальных запасов для нужд Института (закупка канцтоваров, запчастей к оргтехнике, продукты питания, мягкий инвентарь)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16 884,347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59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Среднемесячная </a:t>
            </a:r>
            <a:r>
              <a:rPr lang="ru-RU" dirty="0"/>
              <a:t>заработная плата работников Института составила сумму 32 747,80 руб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Среднемесячная </a:t>
            </a:r>
            <a:r>
              <a:rPr lang="ru-RU" dirty="0"/>
              <a:t>заработная плата педагогических работников Института составила сумму 31 560,30 руб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/>
              <a:t>	</a:t>
            </a:r>
          </a:p>
          <a:p>
            <a:pPr marL="0" indent="0" algn="ctr">
              <a:buNone/>
            </a:pPr>
            <a:r>
              <a:rPr lang="ru-RU" dirty="0"/>
              <a:t>В 2018 году по штатному расписанию (в том числе с учетом </a:t>
            </a:r>
            <a:r>
              <a:rPr lang="ru-RU" dirty="0" err="1"/>
              <a:t>внебюджета</a:t>
            </a:r>
            <a:r>
              <a:rPr lang="ru-RU" dirty="0"/>
              <a:t>) 252 единиц, а фактическое количество сотрудников 203 единиц.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784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ПЛАНЫ НА 2019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 2019 год запланировано финансирование из бюджета области в сумме </a:t>
            </a:r>
            <a:r>
              <a:rPr lang="ru-RU" b="1" dirty="0"/>
              <a:t>240 270,60 </a:t>
            </a:r>
            <a:r>
              <a:rPr lang="ru-RU" b="1" dirty="0" err="1"/>
              <a:t>тыс.руб</a:t>
            </a:r>
            <a:r>
              <a:rPr lang="ru-RU" b="1" dirty="0"/>
              <a:t>., </a:t>
            </a:r>
            <a:r>
              <a:rPr lang="ru-RU" dirty="0"/>
              <a:t>в том числе:</a:t>
            </a:r>
          </a:p>
          <a:p>
            <a:pPr marL="0" indent="0">
              <a:buNone/>
            </a:pPr>
            <a:r>
              <a:rPr lang="ru-RU" dirty="0"/>
              <a:t>-  в рамках выполнения государственного задания в размере 193 769,50 </a:t>
            </a:r>
            <a:r>
              <a:rPr lang="ru-RU" dirty="0" err="1"/>
              <a:t>тыс.руб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- средства на иные цели, не связанные с финансовым обеспечением выполнения государственного задания в размере 46 501,10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- внебюджетные средства по плану составляют 27 300,00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21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финансового обеспечения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- субсидия </a:t>
            </a:r>
            <a:r>
              <a:rPr lang="ru-RU" dirty="0"/>
              <a:t>на финансовое обеспечение </a:t>
            </a:r>
            <a:r>
              <a:rPr lang="ru-RU" u="sng" dirty="0"/>
              <a:t>выполнения государственного задания</a:t>
            </a:r>
            <a:r>
              <a:rPr lang="ru-RU" dirty="0"/>
              <a:t> на оказание государственных услуг (выполнение работ) согласно Соглашению № 53 от 09.01.18 на сумму </a:t>
            </a:r>
            <a:r>
              <a:rPr lang="ru-RU" b="1" dirty="0"/>
              <a:t>167 912,00 тыс. руб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-субсидия </a:t>
            </a:r>
            <a:r>
              <a:rPr lang="ru-RU" u="sng" dirty="0"/>
              <a:t>на иные цели</a:t>
            </a:r>
            <a:r>
              <a:rPr lang="ru-RU" dirty="0"/>
              <a:t>, не связанные с финансовым обеспечением выполнения государственного задания на оказание государственных услуг (выполнение работ) согласно Соглашению № 54 от 09.01.18 на сумму </a:t>
            </a:r>
            <a:r>
              <a:rPr lang="ru-RU" b="1" dirty="0"/>
              <a:t>64 127,822 тыс. </a:t>
            </a:r>
            <a:r>
              <a:rPr lang="ru-RU" dirty="0"/>
              <a:t>руб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Общая сумма составляет </a:t>
            </a:r>
            <a:r>
              <a:rPr lang="ru-RU" dirty="0" smtClean="0"/>
              <a:t>-  </a:t>
            </a:r>
            <a:r>
              <a:rPr lang="ru-RU" b="1" dirty="0"/>
              <a:t>232 039,822 тыс. руб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94555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 2018 года остатки не исполненных средств на общую сумму </a:t>
            </a:r>
            <a:r>
              <a:rPr lang="ru-RU" b="1" dirty="0"/>
              <a:t>23 319,00 </a:t>
            </a:r>
            <a:r>
              <a:rPr lang="ru-RU" b="1" dirty="0" err="1"/>
              <a:t>тыс.руб</a:t>
            </a:r>
            <a:r>
              <a:rPr lang="ru-RU" dirty="0"/>
              <a:t>. направлены в 2019 году: </a:t>
            </a:r>
          </a:p>
          <a:p>
            <a:pPr marL="0" indent="0">
              <a:buNone/>
            </a:pPr>
            <a:r>
              <a:rPr lang="ru-RU" dirty="0" smtClean="0"/>
              <a:t>- на </a:t>
            </a:r>
            <a:r>
              <a:rPr lang="ru-RU" dirty="0"/>
              <a:t>выполнение капитального  ремонта  фасада здания по адресу г. Владимир, </a:t>
            </a:r>
            <a:r>
              <a:rPr lang="ru-RU" dirty="0" err="1"/>
              <a:t>ул.Каманина</a:t>
            </a:r>
            <a:r>
              <a:rPr lang="ru-RU" dirty="0"/>
              <a:t> 30/18 на сумму 19 319,00 </a:t>
            </a:r>
            <a:r>
              <a:rPr lang="ru-RU" dirty="0" err="1"/>
              <a:t>тыс.руб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r>
              <a:rPr lang="ru-RU" dirty="0"/>
              <a:t>- на изготовление учебно-методических пособий «</a:t>
            </a:r>
            <a:r>
              <a:rPr lang="ru-RU" dirty="0" err="1"/>
              <a:t>Этнокалендарь</a:t>
            </a:r>
            <a:r>
              <a:rPr lang="ru-RU" dirty="0"/>
              <a:t> Владимирской области» на сумму 4 000,00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02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 рамках выполнения государственного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2018 году реализована  государственная услуга «Реализация дополнительных профессиональных программ	повышения квалификации» общим объемом </a:t>
            </a:r>
            <a:r>
              <a:rPr lang="ru-RU" b="1" dirty="0"/>
              <a:t>8750 человек </a:t>
            </a:r>
            <a:r>
              <a:rPr lang="ru-RU" dirty="0"/>
              <a:t>(организация и проведение курсов повышения квалификации для педагогов и руководителей образовательных учреждений Владимирской области) и «Реализация дополнительных общеразвивающих программ» общим объемом </a:t>
            </a:r>
            <a:r>
              <a:rPr lang="ru-RU" b="1" dirty="0"/>
              <a:t>278 человек </a:t>
            </a:r>
            <a:r>
              <a:rPr lang="ru-RU" dirty="0"/>
              <a:t>(организация и проведение мероприятий с детьми по направлениям: туристско-краеведческое, физкультурно-спортивное, социально-педагогическое).</a:t>
            </a:r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рамках субсидии на финансовое обеспечение государственного задания на оказание </a:t>
            </a:r>
            <a:r>
              <a:rPr lang="ru-RU" dirty="0" smtClean="0"/>
              <a:t>данных </a:t>
            </a:r>
            <a:r>
              <a:rPr lang="ru-RU" dirty="0"/>
              <a:t>услуг в 2018 году выделено в сумме </a:t>
            </a:r>
            <a:r>
              <a:rPr lang="ru-RU" b="1" dirty="0"/>
              <a:t>103 131,20 тыс. </a:t>
            </a:r>
            <a:r>
              <a:rPr lang="ru-RU" b="1" dirty="0" err="1"/>
              <a:t>руб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0307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 рамках выполнения государственного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На мероприятия </a:t>
            </a:r>
            <a:r>
              <a:rPr lang="ru-RU" dirty="0"/>
              <a:t>по организации дистанционного образования </a:t>
            </a:r>
            <a:r>
              <a:rPr lang="ru-RU" dirty="0" smtClean="0"/>
              <a:t>детей-инвалидов выделена в 2018 году  субсидии  в размере </a:t>
            </a:r>
            <a:r>
              <a:rPr lang="ru-RU" b="1" dirty="0" smtClean="0"/>
              <a:t>1 000,00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Средства  направлены на оказание услуг по организации канала связи и обеспечению доступа к сети Интернет с использованием установленных программно-технических средств регионального центра дистанционного образования детей-инвалидов, оказание услуг по техническому освидетельствованию неисправного оборудования, ремонт  компьютерного оборудование и закупка нового взамен неисправного оборудования.</a:t>
            </a: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1885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 рамках выполнения государственного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2018 году </a:t>
            </a:r>
            <a:r>
              <a:rPr lang="ru-RU" dirty="0" smtClean="0"/>
              <a:t> отражены </a:t>
            </a:r>
            <a:r>
              <a:rPr lang="ru-RU" dirty="0"/>
              <a:t>расходы на  проведение  областных мероприятий на общую сумму </a:t>
            </a:r>
            <a:r>
              <a:rPr lang="ru-RU" b="1" dirty="0"/>
              <a:t>19 135,00 </a:t>
            </a:r>
            <a:r>
              <a:rPr lang="ru-RU" dirty="0" err="1"/>
              <a:t>тыс.руб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В Календарь областных массовых мероприятий в сфере образования, проводимых во Владимирской области  в 2018 году  включены </a:t>
            </a:r>
            <a:r>
              <a:rPr lang="ru-RU" b="1" dirty="0"/>
              <a:t>100 </a:t>
            </a:r>
            <a:r>
              <a:rPr lang="ru-RU" b="1" dirty="0" smtClean="0"/>
              <a:t>мероприятий.</a:t>
            </a:r>
          </a:p>
          <a:p>
            <a:pPr marL="0" indent="0">
              <a:buNone/>
            </a:pPr>
            <a:r>
              <a:rPr lang="ru-RU" dirty="0" smtClean="0"/>
              <a:t>В том числе </a:t>
            </a:r>
            <a:r>
              <a:rPr lang="ru-RU" dirty="0"/>
              <a:t>финансировалось проведение чемпионата Владимирской области "</a:t>
            </a:r>
            <a:r>
              <a:rPr lang="ru-RU" dirty="0" err="1"/>
              <a:t>Абилимпикс</a:t>
            </a:r>
            <a:r>
              <a:rPr lang="ru-RU" dirty="0"/>
              <a:t>" в общей сумме 4937,70 тыс. руб. (организация соревнований по 10 компетенциям с количеством боле 70 участников).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4422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 рамках выполнения государственного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2018 году реализовались задачи по созданию федерального и регионального кадрового резерва для работы на высших управленческих должностях и организациях реального сектора экономики страны (в количестве 25 человек) и  созданию единой информационной базы данных обо всех участниках программы с целью обеспечения их максимально эффективного дальнейшего использования.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2018 году на данные мероприятия направлено  финансирование  в сумме </a:t>
            </a:r>
            <a:r>
              <a:rPr lang="ru-RU" b="1" dirty="0" smtClean="0"/>
              <a:t>2014,700тыс</a:t>
            </a:r>
            <a:r>
              <a:rPr lang="ru-RU" b="1" dirty="0"/>
              <a:t>. руб. </a:t>
            </a:r>
          </a:p>
        </p:txBody>
      </p:sp>
    </p:spTree>
    <p:extLst>
      <p:ext uri="{BB962C8B-B14F-4D97-AF65-F5344CB8AC3E}">
        <p14:creationId xmlns:p14="http://schemas.microsoft.com/office/powerpoint/2010/main" val="328661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 рамках выполнения государственного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Сумма </a:t>
            </a:r>
            <a:r>
              <a:rPr lang="ru-RU" dirty="0"/>
              <a:t>затрат, связанных с организацией и проведением открытого регионального чемпионата "</a:t>
            </a:r>
            <a:r>
              <a:rPr lang="ru-RU" dirty="0" err="1"/>
              <a:t>Ворлдскиллс</a:t>
            </a:r>
            <a:r>
              <a:rPr lang="ru-RU" dirty="0"/>
              <a:t> Россия"  в 2018 году составила </a:t>
            </a:r>
            <a:r>
              <a:rPr lang="ru-RU" b="1" dirty="0"/>
              <a:t>11 169, 40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Данные средства были направлены на организацию площадок для проведения соревнований, </a:t>
            </a:r>
            <a:r>
              <a:rPr lang="ru-RU" dirty="0" smtClean="0"/>
              <a:t>приобретение </a:t>
            </a:r>
            <a:r>
              <a:rPr lang="ru-RU" dirty="0"/>
              <a:t>дорогостоящего оборудования и расходных материалов для компетенций, оплату труда экспертов и консультантов по проведению региональных соревнований, оплата расходов по направлению на Всероссийские соревнования победителей Владимирской области.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447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am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692168" cy="171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 рамках выполнения </a:t>
            </a:r>
            <a:r>
              <a:rPr lang="ru-RU" b="1" dirty="0">
                <a:solidFill>
                  <a:schemeClr val="tx1"/>
                </a:solidFill>
              </a:rPr>
              <a:t>государственного </a:t>
            </a:r>
            <a:r>
              <a:rPr lang="ru-RU" b="1" dirty="0" smtClean="0">
                <a:solidFill>
                  <a:schemeClr val="tx1"/>
                </a:solidFill>
              </a:rPr>
              <a:t>задания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/>
              <a:t>В соответствии с  Постановлением администрации области от 11.08.2016 года № 707 «Об утверждении Плана мероприятий (дорожной карты) по созданию Детского Технопарка «Кванториум-33»  с 2016 года на базе ГАОУ ДПО ВО ВИРО открылся и функционирует Детский Технопарк  «</a:t>
            </a:r>
            <a:r>
              <a:rPr lang="ru-RU" sz="2400" dirty="0" err="1"/>
              <a:t>Кванториум</a:t>
            </a:r>
            <a:r>
              <a:rPr lang="ru-RU" sz="2400" dirty="0"/>
              <a:t> 33». </a:t>
            </a:r>
          </a:p>
          <a:p>
            <a:pPr marL="0" indent="0" algn="just">
              <a:buNone/>
            </a:pPr>
            <a:r>
              <a:rPr lang="ru-RU" sz="2400" dirty="0"/>
              <a:t>В </a:t>
            </a:r>
            <a:r>
              <a:rPr lang="ru-RU" sz="2400" dirty="0" smtClean="0"/>
              <a:t>2018 </a:t>
            </a:r>
            <a:r>
              <a:rPr lang="ru-RU" sz="2400" dirty="0"/>
              <a:t>году прошли </a:t>
            </a:r>
            <a:r>
              <a:rPr lang="ru-RU" sz="2400" b="1" dirty="0"/>
              <a:t>обучение </a:t>
            </a:r>
            <a:r>
              <a:rPr lang="ru-RU" sz="2400" dirty="0"/>
              <a:t> </a:t>
            </a:r>
            <a:r>
              <a:rPr lang="ru-RU" sz="2400" b="1" dirty="0" smtClean="0"/>
              <a:t>1000 </a:t>
            </a:r>
            <a:r>
              <a:rPr lang="ru-RU" sz="2400" b="1" dirty="0"/>
              <a:t>детей </a:t>
            </a:r>
            <a:r>
              <a:rPr lang="ru-RU" sz="2400" dirty="0"/>
              <a:t>по </a:t>
            </a:r>
            <a:r>
              <a:rPr lang="ru-RU" sz="2400" dirty="0" smtClean="0"/>
              <a:t>дополнительным </a:t>
            </a:r>
            <a:r>
              <a:rPr lang="ru-RU" sz="2400" dirty="0"/>
              <a:t>общеобразовательным </a:t>
            </a:r>
            <a:r>
              <a:rPr lang="ru-RU" sz="2400" dirty="0" smtClean="0"/>
              <a:t>программам.</a:t>
            </a:r>
          </a:p>
          <a:p>
            <a:pPr marL="0" indent="0" algn="just">
              <a:buNone/>
            </a:pPr>
            <a:r>
              <a:rPr lang="ru-RU" sz="2400" dirty="0" smtClean="0"/>
              <a:t>В 2018 году  </a:t>
            </a:r>
            <a:r>
              <a:rPr lang="ru-RU" sz="2400" dirty="0"/>
              <a:t>Субсидия  на создание условий, обеспечивающих доступность дополнительных общеобразовательных программ естественнонаучной и технической направленности для обучающихся   </a:t>
            </a:r>
            <a:r>
              <a:rPr lang="ru-RU" sz="2400" dirty="0" smtClean="0"/>
              <a:t>составила -   </a:t>
            </a:r>
            <a:r>
              <a:rPr lang="ru-RU" sz="2400" b="1" dirty="0" smtClean="0"/>
              <a:t>18 005,800 </a:t>
            </a:r>
            <a:r>
              <a:rPr lang="ru-RU" sz="2400" b="1" dirty="0" err="1"/>
              <a:t>тыс.руб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5311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 рамках выполнения государственного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В 2018 году с началом функционирования центра количество прошедших обучение  составило </a:t>
            </a:r>
            <a:r>
              <a:rPr lang="ru-RU" b="1" dirty="0"/>
              <a:t> </a:t>
            </a:r>
            <a:r>
              <a:rPr lang="ru-RU" b="1" dirty="0" smtClean="0"/>
              <a:t>350 </a:t>
            </a:r>
            <a:r>
              <a:rPr lang="ru-RU" dirty="0"/>
              <a:t>детей.</a:t>
            </a:r>
          </a:p>
          <a:p>
            <a:pPr marL="0" indent="0">
              <a:buNone/>
            </a:pPr>
            <a:r>
              <a:rPr lang="ru-RU" dirty="0"/>
              <a:t>Субсидия  на обеспечение деятельности центра поддержки одаренных детей </a:t>
            </a:r>
            <a:r>
              <a:rPr lang="ru-RU" dirty="0" smtClean="0"/>
              <a:t> в </a:t>
            </a:r>
            <a:r>
              <a:rPr lang="ru-RU" dirty="0"/>
              <a:t>2018 году составила  </a:t>
            </a:r>
            <a:r>
              <a:rPr lang="ru-RU" b="1" dirty="0"/>
              <a:t>13 430,0 </a:t>
            </a:r>
            <a:r>
              <a:rPr lang="ru-RU" dirty="0"/>
              <a:t>тыс. руб. </a:t>
            </a:r>
          </a:p>
          <a:p>
            <a:pPr marL="0" indent="0" algn="just">
              <a:buNone/>
            </a:pPr>
            <a:r>
              <a:rPr lang="ru-RU" sz="2200" dirty="0"/>
              <a:t>Данные средства позволили обеспечить учебно-методическими материалами и пособиями, расходными материалами   лаборатории Центра; отремонтировать, оборудовать и ввести в работу общежитие для детей – участников образовательных мероприятий, олимпиад, конкурсов;   организовать повышение квалификации педагогов в   образовательном центре «Сириус» г. Сочи по различным направлениям.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C:\Users\ram\Desktop\logopl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28" y="260648"/>
            <a:ext cx="1463675" cy="152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448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952</Words>
  <Application>Microsoft Office PowerPoint</Application>
  <PresentationFormat>Экран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Отчет о расходовании средств в 2018 году</vt:lpstr>
      <vt:lpstr>Объем финансового обеспечения</vt:lpstr>
      <vt:lpstr>В рамках выполнения государственного задания</vt:lpstr>
      <vt:lpstr>В рамках выполнения государственного задания</vt:lpstr>
      <vt:lpstr>В рамках выполнения государственного задания</vt:lpstr>
      <vt:lpstr>В рамках выполнения государственного задания</vt:lpstr>
      <vt:lpstr>В рамках выполнения государственного задания</vt:lpstr>
      <vt:lpstr>В рамках выполнения государственного задания</vt:lpstr>
      <vt:lpstr>В рамках выполнения государственного задания</vt:lpstr>
      <vt:lpstr>Расходы в рамках субсидий на иные цели</vt:lpstr>
      <vt:lpstr>Презентация PowerPoint</vt:lpstr>
      <vt:lpstr>Презентация PowerPoint</vt:lpstr>
      <vt:lpstr>Объем финансового обеспечения</vt:lpstr>
      <vt:lpstr>Презентация PowerPoint</vt:lpstr>
      <vt:lpstr>Презентация PowerPoint</vt:lpstr>
      <vt:lpstr>Основные расходы по финансированию из областного бюджета и внебюджета Института в 2018 </vt:lpstr>
      <vt:lpstr>Основные расходы по финансированию из областного бюджета и внебюджета Института в 2018 (продолжение)</vt:lpstr>
      <vt:lpstr>Презентация PowerPoint</vt:lpstr>
      <vt:lpstr>ПЛАНЫ НА 2019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расходовании средств в 2018 году</dc:title>
  <dc:creator>Рыбакова Анна Михайловна</dc:creator>
  <cp:lastModifiedBy>Рыбакова Анна Михайловна</cp:lastModifiedBy>
  <cp:revision>24</cp:revision>
  <dcterms:created xsi:type="dcterms:W3CDTF">2019-01-30T10:21:48Z</dcterms:created>
  <dcterms:modified xsi:type="dcterms:W3CDTF">2019-02-11T08:40:23Z</dcterms:modified>
</cp:coreProperties>
</file>