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7" r:id="rId4"/>
    <p:sldId id="321" r:id="rId5"/>
    <p:sldId id="367" r:id="rId6"/>
    <p:sldId id="362" r:id="rId7"/>
    <p:sldId id="363" r:id="rId8"/>
    <p:sldId id="366" r:id="rId9"/>
    <p:sldId id="364" r:id="rId10"/>
    <p:sldId id="361" r:id="rId11"/>
    <p:sldId id="358" r:id="rId12"/>
    <p:sldId id="316" r:id="rId13"/>
    <p:sldId id="371" r:id="rId14"/>
    <p:sldId id="3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000"/>
    <a:srgbClr val="4A7EBB"/>
    <a:srgbClr val="3366FF"/>
    <a:srgbClr val="F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9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2062C-00A2-48F4-B7F8-21FA456A209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74935-6383-4112-8222-8D4A1AD51A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627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5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3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9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1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DAC11-22F3-45B8-9336-4DE5D90F342F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1AB22-D1A4-41B9-9608-3D600325E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6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2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DAC11-22F3-45B8-9336-4DE5D90F34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1AB22-D1A4-41B9-9608-3D600325E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\институт\образцы презентаций\0_117af2_5ac0964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12" y="4149080"/>
            <a:ext cx="4159250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s.VIPKRO\Pictures\олимпиада\2флаг_росс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0"/>
            <a:ext cx="917099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Work\институт\2013\презентации\заставка_олимпиады\символика России\gerb_vladimirskoy_oblast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" y="19583"/>
            <a:ext cx="1190856" cy="13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Work\институт\образцы презентаций\шаблоны_для_презентаций\для текст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627" y="1395406"/>
            <a:ext cx="8240565" cy="49100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Work\институт\образцы презентаций\картинки\логотип\кфедра_лого\лого_ВИРО_без надпис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0"/>
            <a:ext cx="1195387" cy="11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9872" y="0"/>
            <a:ext cx="480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 институт развития образования имени Л.И. Новиковой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 flipV="1">
            <a:off x="4320662" y="5662674"/>
            <a:ext cx="4464000" cy="70581"/>
          </a:xfrm>
          <a:prstGeom prst="homePlate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571604" y="1428736"/>
            <a:ext cx="7165721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развитие профессионального мастерства педагогов: перспективы развития методической службы региона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8600" y="5674312"/>
            <a:ext cx="481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ЧИКУНОВА ГАЛИНА КОНСТАНТИНОВНА, </a:t>
            </a:r>
          </a:p>
          <a:p>
            <a:pPr algn="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проректор ВИРО,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к.пед.н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55952" y="6504966"/>
            <a:ext cx="4572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ВЛАДИМИР, 2019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5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5591" y="548680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8501122" cy="590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5"/>
          <p:cNvGrpSpPr/>
          <p:nvPr/>
        </p:nvGrpSpPr>
        <p:grpSpPr>
          <a:xfrm>
            <a:off x="-36512" y="-32361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252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5591" y="548680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36512" y="-32361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" name="Прямоугольник 8"/>
          <p:cNvSpPr/>
          <p:nvPr/>
        </p:nvSpPr>
        <p:spPr>
          <a:xfrm>
            <a:off x="257599" y="459829"/>
            <a:ext cx="856287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участия  </a:t>
            </a:r>
            <a:r>
              <a:rPr lang="ru-RU" sz="2400" b="1" spc="50" dirty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Владимирской области в мероприятиях, направленных на поддержку молодых </a:t>
            </a:r>
            <a:r>
              <a:rPr lang="ru-RU" sz="2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endParaRPr lang="ru-RU" sz="2400" b="1" spc="50" dirty="0">
              <a:ln w="11430"/>
              <a:solidFill>
                <a:srgbClr val="68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" y="1228793"/>
            <a:ext cx="9086887" cy="558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1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0807" y="571480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Прямоугольник 9"/>
          <p:cNvSpPr/>
          <p:nvPr/>
        </p:nvSpPr>
        <p:spPr>
          <a:xfrm>
            <a:off x="107504" y="404664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могла бы </a:t>
            </a:r>
          </a:p>
          <a:p>
            <a:pPr algn="ctr"/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измениться </a:t>
            </a:r>
            <a:r>
              <a:rPr lang="ru-RU" sz="4400" b="1" spc="50" dirty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ПК</a:t>
            </a:r>
            <a:endParaRPr lang="ru-RU" sz="4400" b="1" spc="50" dirty="0" smtClean="0">
              <a:ln w="11430"/>
              <a:solidFill>
                <a:srgbClr val="68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42844" y="1783507"/>
            <a:ext cx="8810813" cy="4843552"/>
            <a:chOff x="142844" y="1783507"/>
            <a:chExt cx="8810813" cy="484355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42844" y="1783507"/>
              <a:ext cx="8810813" cy="4843552"/>
              <a:chOff x="142844" y="1783507"/>
              <a:chExt cx="8810813" cy="4843552"/>
            </a:xfrm>
          </p:grpSpPr>
          <p:sp>
            <p:nvSpPr>
              <p:cNvPr id="24" name="Полилиния 23"/>
              <p:cNvSpPr/>
              <p:nvPr/>
            </p:nvSpPr>
            <p:spPr>
              <a:xfrm>
                <a:off x="142844" y="3214686"/>
                <a:ext cx="2699792" cy="3339555"/>
              </a:xfrm>
              <a:custGeom>
                <a:avLst/>
                <a:gdLst>
                  <a:gd name="connsiteX0" fmla="*/ 0 w 2565961"/>
                  <a:gd name="connsiteY0" fmla="*/ 0 h 3192970"/>
                  <a:gd name="connsiteX1" fmla="*/ 2138292 w 2565961"/>
                  <a:gd name="connsiteY1" fmla="*/ 0 h 3192970"/>
                  <a:gd name="connsiteX2" fmla="*/ 2440700 w 2565961"/>
                  <a:gd name="connsiteY2" fmla="*/ 125262 h 3192970"/>
                  <a:gd name="connsiteX3" fmla="*/ 2565961 w 2565961"/>
                  <a:gd name="connsiteY3" fmla="*/ 427670 h 3192970"/>
                  <a:gd name="connsiteX4" fmla="*/ 2565961 w 2565961"/>
                  <a:gd name="connsiteY4" fmla="*/ 3192970 h 3192970"/>
                  <a:gd name="connsiteX5" fmla="*/ 0 w 2565961"/>
                  <a:gd name="connsiteY5" fmla="*/ 3192970 h 3192970"/>
                  <a:gd name="connsiteX6" fmla="*/ 0 w 2565961"/>
                  <a:gd name="connsiteY6" fmla="*/ 0 h 319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5961" h="3192970">
                    <a:moveTo>
                      <a:pt x="0" y="3192969"/>
                    </a:moveTo>
                    <a:lnTo>
                      <a:pt x="0" y="532173"/>
                    </a:lnTo>
                    <a:cubicBezTo>
                      <a:pt x="0" y="391032"/>
                      <a:pt x="36210" y="255672"/>
                      <a:pt x="100664" y="155870"/>
                    </a:cubicBezTo>
                    <a:cubicBezTo>
                      <a:pt x="165119" y="56069"/>
                      <a:pt x="252536" y="1"/>
                      <a:pt x="343688" y="1"/>
                    </a:cubicBezTo>
                    <a:lnTo>
                      <a:pt x="2565961" y="1"/>
                    </a:lnTo>
                    <a:lnTo>
                      <a:pt x="2565961" y="3192969"/>
                    </a:lnTo>
                    <a:lnTo>
                      <a:pt x="0" y="3192969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142239" rIns="142240" bIns="783731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180975" lvl="0" indent="-180975" algn="just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ru-RU" sz="2200" dirty="0" smtClean="0">
                    <a:latin typeface="Times New Roman" pitchFamily="18" charset="0"/>
                    <a:cs typeface="Times New Roman" pitchFamily="18" charset="0"/>
                  </a:rPr>
                  <a:t>цифровой </a:t>
                </a:r>
                <a:r>
                  <a:rPr lang="ru-RU" sz="2200" dirty="0">
                    <a:latin typeface="Times New Roman" pitchFamily="18" charset="0"/>
                    <a:cs typeface="Times New Roman" pitchFamily="18" charset="0"/>
                  </a:rPr>
                  <a:t>профиль </a:t>
                </a:r>
                <a:r>
                  <a:rPr lang="ru-RU" sz="2200" dirty="0" smtClean="0">
                    <a:latin typeface="Times New Roman" pitchFamily="18" charset="0"/>
                    <a:cs typeface="Times New Roman" pitchFamily="18" charset="0"/>
                  </a:rPr>
                  <a:t>учителя</a:t>
                </a:r>
                <a:endParaRPr lang="ru-RU" sz="2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180975" lvl="0" indent="-180975" algn="just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  <a:tabLst>
                    <a:tab pos="266700" algn="l"/>
                    <a:tab pos="361950" algn="l"/>
                  </a:tabLst>
                </a:pPr>
                <a:r>
                  <a:rPr lang="ru-RU" sz="2200" dirty="0">
                    <a:latin typeface="Times New Roman" pitchFamily="18" charset="0"/>
                    <a:cs typeface="Times New Roman" pitchFamily="18" charset="0"/>
                  </a:rPr>
                  <a:t>актуальные модули, программы (навыки 21 </a:t>
                </a:r>
                <a:r>
                  <a:rPr lang="ru-RU" sz="2200" dirty="0" smtClean="0">
                    <a:latin typeface="Times New Roman" pitchFamily="18" charset="0"/>
                    <a:cs typeface="Times New Roman" pitchFamily="18" charset="0"/>
                  </a:rPr>
                  <a:t>века, новые функции, образовательные технологии цифровой школы)</a:t>
                </a:r>
                <a:endParaRPr lang="ru-RU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Полилиния 27"/>
              <p:cNvSpPr/>
              <p:nvPr/>
            </p:nvSpPr>
            <p:spPr>
              <a:xfrm>
                <a:off x="2928926" y="2857496"/>
                <a:ext cx="2952328" cy="3676976"/>
              </a:xfrm>
              <a:custGeom>
                <a:avLst/>
                <a:gdLst>
                  <a:gd name="connsiteX0" fmla="*/ 0 w 2565961"/>
                  <a:gd name="connsiteY0" fmla="*/ 0 h 3192970"/>
                  <a:gd name="connsiteX1" fmla="*/ 2138292 w 2565961"/>
                  <a:gd name="connsiteY1" fmla="*/ 0 h 3192970"/>
                  <a:gd name="connsiteX2" fmla="*/ 2440700 w 2565961"/>
                  <a:gd name="connsiteY2" fmla="*/ 125262 h 3192970"/>
                  <a:gd name="connsiteX3" fmla="*/ 2565961 w 2565961"/>
                  <a:gd name="connsiteY3" fmla="*/ 427670 h 3192970"/>
                  <a:gd name="connsiteX4" fmla="*/ 2565961 w 2565961"/>
                  <a:gd name="connsiteY4" fmla="*/ 3192970 h 3192970"/>
                  <a:gd name="connsiteX5" fmla="*/ 0 w 2565961"/>
                  <a:gd name="connsiteY5" fmla="*/ 3192970 h 3192970"/>
                  <a:gd name="connsiteX6" fmla="*/ 0 w 2565961"/>
                  <a:gd name="connsiteY6" fmla="*/ 0 h 319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5961" h="3192970">
                    <a:moveTo>
                      <a:pt x="0" y="3192969"/>
                    </a:moveTo>
                    <a:lnTo>
                      <a:pt x="0" y="532173"/>
                    </a:lnTo>
                    <a:cubicBezTo>
                      <a:pt x="0" y="391032"/>
                      <a:pt x="36210" y="255672"/>
                      <a:pt x="100664" y="155870"/>
                    </a:cubicBezTo>
                    <a:cubicBezTo>
                      <a:pt x="165119" y="56069"/>
                      <a:pt x="252536" y="1"/>
                      <a:pt x="343688" y="1"/>
                    </a:cubicBezTo>
                    <a:lnTo>
                      <a:pt x="2565961" y="1"/>
                    </a:lnTo>
                    <a:lnTo>
                      <a:pt x="2565961" y="3192969"/>
                    </a:lnTo>
                    <a:lnTo>
                      <a:pt x="0" y="3192969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142239" rIns="142240" bIns="783731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</a:pPr>
                <a:endParaRPr lang="ru-RU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</a:pPr>
                <a:endParaRPr lang="ru-RU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2200" dirty="0" smtClean="0">
                    <a:latin typeface="Times New Roman" pitchFamily="18" charset="0"/>
                    <a:cs typeface="Times New Roman" pitchFamily="18" charset="0"/>
                  </a:rPr>
                  <a:t>переход </a:t>
                </a:r>
                <a:r>
                  <a:rPr lang="ru-RU" sz="2200" dirty="0">
                    <a:latin typeface="Times New Roman" pitchFamily="18" charset="0"/>
                    <a:cs typeface="Times New Roman" pitchFamily="18" charset="0"/>
                  </a:rPr>
                  <a:t>от ПК отдельных учителей к ПК школьной команды:</a:t>
                </a:r>
              </a:p>
              <a:p>
                <a:pPr marL="180975" indent="-180975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</a:pPr>
                <a:r>
                  <a:rPr lang="ru-RU" sz="2100" dirty="0">
                    <a:latin typeface="Times New Roman" pitchFamily="18" charset="0"/>
                    <a:cs typeface="Times New Roman" pitchFamily="18" charset="0"/>
                  </a:rPr>
                  <a:t>работа по анализу результатов и перспектив,</a:t>
                </a:r>
              </a:p>
              <a:p>
                <a:pPr marL="180975" indent="-180975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</a:pPr>
                <a:r>
                  <a:rPr lang="ru-RU" sz="2100" dirty="0">
                    <a:latin typeface="Times New Roman" pitchFamily="18" charset="0"/>
                    <a:cs typeface="Times New Roman" pitchFamily="18" charset="0"/>
                  </a:rPr>
                  <a:t>решение конкретных задач </a:t>
                </a:r>
                <a:r>
                  <a:rPr lang="ru-RU" sz="2100" dirty="0" smtClean="0">
                    <a:latin typeface="Times New Roman" pitchFamily="18" charset="0"/>
                    <a:cs typeface="Times New Roman" pitchFamily="18" charset="0"/>
                  </a:rPr>
                  <a:t>школы</a:t>
                </a:r>
                <a:endParaRPr lang="ru-RU" sz="2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3286116" y="2214554"/>
                <a:ext cx="21650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rgbClr val="6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КОМАНДНОЕ ПК</a:t>
                </a: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214282" y="2786058"/>
                <a:ext cx="2604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rgbClr val="6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ПЕРСОНИФИКАЦИЯ</a:t>
                </a:r>
              </a:p>
            </p:txBody>
          </p:sp>
          <p:sp>
            <p:nvSpPr>
              <p:cNvPr id="30" name="Полилиния 29"/>
              <p:cNvSpPr/>
              <p:nvPr/>
            </p:nvSpPr>
            <p:spPr>
              <a:xfrm>
                <a:off x="5929322" y="2285992"/>
                <a:ext cx="3024335" cy="4341067"/>
              </a:xfrm>
              <a:custGeom>
                <a:avLst/>
                <a:gdLst>
                  <a:gd name="connsiteX0" fmla="*/ 0 w 2565961"/>
                  <a:gd name="connsiteY0" fmla="*/ 0 h 3192970"/>
                  <a:gd name="connsiteX1" fmla="*/ 2138292 w 2565961"/>
                  <a:gd name="connsiteY1" fmla="*/ 0 h 3192970"/>
                  <a:gd name="connsiteX2" fmla="*/ 2440700 w 2565961"/>
                  <a:gd name="connsiteY2" fmla="*/ 125262 h 3192970"/>
                  <a:gd name="connsiteX3" fmla="*/ 2565961 w 2565961"/>
                  <a:gd name="connsiteY3" fmla="*/ 427670 h 3192970"/>
                  <a:gd name="connsiteX4" fmla="*/ 2565961 w 2565961"/>
                  <a:gd name="connsiteY4" fmla="*/ 3192970 h 3192970"/>
                  <a:gd name="connsiteX5" fmla="*/ 0 w 2565961"/>
                  <a:gd name="connsiteY5" fmla="*/ 3192970 h 3192970"/>
                  <a:gd name="connsiteX6" fmla="*/ 0 w 2565961"/>
                  <a:gd name="connsiteY6" fmla="*/ 0 h 319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5961" h="3192970">
                    <a:moveTo>
                      <a:pt x="0" y="3192969"/>
                    </a:moveTo>
                    <a:lnTo>
                      <a:pt x="0" y="532173"/>
                    </a:lnTo>
                    <a:cubicBezTo>
                      <a:pt x="0" y="391032"/>
                      <a:pt x="36210" y="255672"/>
                      <a:pt x="100664" y="155870"/>
                    </a:cubicBezTo>
                    <a:cubicBezTo>
                      <a:pt x="165119" y="56069"/>
                      <a:pt x="252536" y="1"/>
                      <a:pt x="343688" y="1"/>
                    </a:cubicBezTo>
                    <a:lnTo>
                      <a:pt x="2565961" y="1"/>
                    </a:lnTo>
                    <a:lnTo>
                      <a:pt x="2565961" y="3192969"/>
                    </a:lnTo>
                    <a:lnTo>
                      <a:pt x="0" y="3192969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142239" rIns="142240" bIns="783731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</a:pPr>
                <a:endParaRPr lang="ru-RU" sz="2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180975" lvl="0" indent="-180975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</a:pPr>
                <a:endParaRPr lang="ru-RU" sz="21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180975" lvl="0" indent="-180975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</a:pPr>
                <a:r>
                  <a:rPr lang="ru-RU" sz="2100" dirty="0" smtClean="0">
                    <a:latin typeface="Times New Roman" pitchFamily="18" charset="0"/>
                    <a:cs typeface="Times New Roman" pitchFamily="18" charset="0"/>
                  </a:rPr>
                  <a:t>школа-школа </a:t>
                </a:r>
                <a:r>
                  <a:rPr lang="ru-RU" sz="2100" dirty="0">
                    <a:latin typeface="Times New Roman" pitchFamily="18" charset="0"/>
                    <a:cs typeface="Times New Roman" pitchFamily="18" charset="0"/>
                  </a:rPr>
                  <a:t>(школы эффективного роста)</a:t>
                </a:r>
              </a:p>
              <a:p>
                <a:pPr marL="180975" lvl="0" indent="-180975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</a:pPr>
                <a:r>
                  <a:rPr lang="ru-RU" sz="2100" dirty="0">
                    <a:latin typeface="Times New Roman" pitchFamily="18" charset="0"/>
                    <a:cs typeface="Times New Roman" pitchFamily="18" charset="0"/>
                  </a:rPr>
                  <a:t>школа-колледж/ВУЗ (колледж-класс, распределенный педагогический класс),</a:t>
                </a:r>
              </a:p>
              <a:p>
                <a:pPr marL="180975" lvl="0" indent="-180975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</a:pPr>
                <a:r>
                  <a:rPr lang="ru-RU" sz="2100" dirty="0">
                    <a:latin typeface="Times New Roman" pitchFamily="18" charset="0"/>
                    <a:cs typeface="Times New Roman" pitchFamily="18" charset="0"/>
                  </a:rPr>
                  <a:t>сетевые сообщества,</a:t>
                </a:r>
              </a:p>
              <a:p>
                <a:pPr marL="180975" lvl="0" indent="-180975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</a:pPr>
                <a:r>
                  <a:rPr lang="ru-RU" sz="2100" dirty="0">
                    <a:latin typeface="Times New Roman" pitchFamily="18" charset="0"/>
                    <a:cs typeface="Times New Roman" pitchFamily="18" charset="0"/>
                  </a:rPr>
                  <a:t>профессиональные ассоциации (АСИШ, директоров школ</a:t>
                </a:r>
                <a:r>
                  <a:rPr lang="ru-RU" sz="2100" dirty="0" smtClean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2100" dirty="0">
                    <a:latin typeface="Times New Roman" pitchFamily="18" charset="0"/>
                    <a:cs typeface="Times New Roman" pitchFamily="18" charset="0"/>
                  </a:rPr>
                  <a:t>пр</a:t>
                </a:r>
                <a:r>
                  <a:rPr lang="ru-RU" sz="2100" dirty="0" smtClean="0">
                    <a:latin typeface="Times New Roman" pitchFamily="18" charset="0"/>
                    <a:cs typeface="Times New Roman" pitchFamily="18" charset="0"/>
                  </a:rPr>
                  <a:t>.)</a:t>
                </a:r>
              </a:p>
              <a:p>
                <a:pPr marL="180975" indent="-180975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  <a:buFont typeface="Wingdings" panose="05000000000000000000" pitchFamily="2" charset="2"/>
                  <a:buChar char="ü"/>
                </a:pPr>
                <a:r>
                  <a:rPr lang="ru-RU" sz="2100" dirty="0" smtClean="0">
                    <a:latin typeface="Times New Roman" pitchFamily="18" charset="0"/>
                    <a:cs typeface="Times New Roman" pitchFamily="18" charset="0"/>
                  </a:rPr>
                  <a:t>система Р2Р</a:t>
                </a:r>
              </a:p>
              <a:p>
                <a:pPr marL="180975" lvl="0" indent="-180975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ct val="86000"/>
                </a:pPr>
                <a:endParaRPr lang="ru-RU" sz="2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6139000" y="1783507"/>
                <a:ext cx="26324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rgbClr val="6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СЕТЕВЫЕ РЕШЕНИЯ</a:t>
                </a:r>
              </a:p>
            </p:txBody>
          </p:sp>
        </p:grpSp>
        <p:cxnSp>
          <p:nvCxnSpPr>
            <p:cNvPr id="7" name="Прямая со стрелкой 6"/>
            <p:cNvCxnSpPr/>
            <p:nvPr/>
          </p:nvCxnSpPr>
          <p:spPr>
            <a:xfrm>
              <a:off x="2571736" y="4786322"/>
              <a:ext cx="567488" cy="0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headEnd type="oval" w="med" len="med"/>
              <a:tailEnd type="oval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>
              <a:off x="5643570" y="4214818"/>
              <a:ext cx="567488" cy="0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headEnd type="oval" w="med" len="med"/>
              <a:tailEnd type="oval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4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5591" y="548680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36512" y="-32361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Прямоугольник 9"/>
          <p:cNvSpPr/>
          <p:nvPr/>
        </p:nvSpPr>
        <p:spPr>
          <a:xfrm>
            <a:off x="251520" y="6021288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01.01.2019- 31.12.2024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56125" y="2480775"/>
            <a:ext cx="4128066" cy="2308324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2</a:t>
            </a:r>
          </a:p>
          <a:p>
            <a:pPr algn="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гармонично развитой и</a:t>
            </a:r>
          </a:p>
          <a:p>
            <a:pPr algn="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ответственной личности на основе духовно-нравственных</a:t>
            </a:r>
          </a:p>
          <a:p>
            <a:pPr algn="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 народов Российской</a:t>
            </a:r>
          </a:p>
          <a:p>
            <a:pPr algn="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Федерации, исторических и</a:t>
            </a:r>
          </a:p>
          <a:p>
            <a:pPr algn="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национально-культурных традиций</a:t>
            </a:r>
          </a:p>
        </p:txBody>
      </p:sp>
      <p:cxnSp>
        <p:nvCxnSpPr>
          <p:cNvPr id="17" name="Прямая соединительная линия 16"/>
          <p:cNvCxnSpPr>
            <a:stCxn id="11" idx="3"/>
            <a:endCxn id="15" idx="1"/>
          </p:cNvCxnSpPr>
          <p:nvPr/>
        </p:nvCxnSpPr>
        <p:spPr>
          <a:xfrm flipV="1">
            <a:off x="4553744" y="3634937"/>
            <a:ext cx="202381" cy="8053"/>
          </a:xfrm>
          <a:prstGeom prst="line">
            <a:avLst/>
          </a:prstGeom>
          <a:ln w="38100"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51520" y="548680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endParaRPr lang="ru-RU" sz="4400" b="1" spc="50" dirty="0" smtClean="0">
              <a:ln w="11430"/>
              <a:solidFill>
                <a:srgbClr val="68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spc="50" dirty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2934" y="2488828"/>
            <a:ext cx="4280810" cy="2308324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1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глобальной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конкурентоспособности российского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вхождение Российской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в число 10 ведущих стран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 по качеству общего образования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6351" y="571480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Прямоугольник 9"/>
          <p:cNvSpPr/>
          <p:nvPr/>
        </p:nvSpPr>
        <p:spPr>
          <a:xfrm>
            <a:off x="152400" y="504145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</a:t>
            </a:r>
            <a:r>
              <a:rPr lang="en-US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века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412776"/>
            <a:ext cx="86439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kern="0" spc="2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Как в вашей школе формируют навыки 21 века ?</a:t>
            </a:r>
            <a:endParaRPr lang="ru-RU" sz="3000" b="1" i="1" kern="0" spc="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6768" y="6043354"/>
            <a:ext cx="70008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dirty="0" smtClean="0"/>
              <a:t>*По данным доклада Всемирного экономического форума</a:t>
            </a:r>
          </a:p>
          <a:p>
            <a:pPr algn="r"/>
            <a:r>
              <a:rPr lang="ru-RU" sz="1000" b="1" dirty="0" smtClean="0"/>
              <a:t>«Новое видение образования: технологии для воспитания социального и эмоционального интеллекта», 2016</a:t>
            </a:r>
          </a:p>
          <a:p>
            <a:pPr algn="r"/>
            <a:r>
              <a:rPr lang="ru-RU" sz="1000" b="1" dirty="0" smtClean="0"/>
              <a:t>*Четырехмерное образование. АРЛЬЗ ФЕЙДЛ, МАЙЯ БЯЛИК И БЕРНИ ТРИЛЛИНГ, СС</a:t>
            </a:r>
            <a:r>
              <a:rPr lang="en-US" sz="1000" b="1" dirty="0" smtClean="0"/>
              <a:t>R</a:t>
            </a:r>
            <a:r>
              <a:rPr lang="ru-RU" sz="1000" b="1" dirty="0" smtClean="0"/>
              <a:t>, 2015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2555" r="65010"/>
          <a:stretch/>
        </p:blipFill>
        <p:spPr bwMode="auto">
          <a:xfrm>
            <a:off x="232542" y="2492896"/>
            <a:ext cx="3004394" cy="302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6" t="2602"/>
          <a:stretch/>
        </p:blipFill>
        <p:spPr bwMode="auto">
          <a:xfrm>
            <a:off x="3275856" y="2492896"/>
            <a:ext cx="5476576" cy="323710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8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5591" y="548680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36512" y="-32361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Прямоугольник 14"/>
          <p:cNvSpPr/>
          <p:nvPr/>
        </p:nvSpPr>
        <p:spPr>
          <a:xfrm>
            <a:off x="249675" y="885962"/>
            <a:ext cx="8692520" cy="59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36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учителя цифровой школы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484" y="1345410"/>
            <a:ext cx="86925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мотивации к поиску, познанию.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 в потоках информации.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 управление совместной деятельностью     обучающихся.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образовательного процесса и удаленное     учение.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Модерация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социальных сетей.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онлайн платформ.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открытыми образовательными ресурсами.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Сетевая безопасность.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Курирование (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междисциплинарных персональных     траекторий развития.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сопровождение талантов.</a:t>
            </a:r>
          </a:p>
          <a:p>
            <a:pPr marL="342900" indent="-342900">
              <a:buClr>
                <a:srgbClr val="68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проектной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232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5591" y="548680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36512" y="-32361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Прямоугольник 14"/>
          <p:cNvSpPr/>
          <p:nvPr/>
        </p:nvSpPr>
        <p:spPr>
          <a:xfrm>
            <a:off x="172099" y="467263"/>
            <a:ext cx="86925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40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технологии </a:t>
            </a:r>
            <a:endParaRPr lang="en-US" sz="4000" b="1" spc="50" dirty="0" smtClean="0">
              <a:ln w="11430"/>
              <a:solidFill>
                <a:srgbClr val="68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40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цифровой школе</a:t>
            </a:r>
            <a:endParaRPr lang="ru-RU" sz="4000" b="1" spc="50" dirty="0">
              <a:ln w="11430"/>
              <a:solidFill>
                <a:srgbClr val="68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xmlns:lc="http://schemas.openxmlformats.org/drawingml/2006/lockedCanvas" id="{B6AE8809-9B6B-F140-A130-74B84D00691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9381" y="1844824"/>
            <a:ext cx="8613099" cy="45365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362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1941" y="531665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36512" y="-32361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Прямоугольник 15"/>
          <p:cNvSpPr/>
          <p:nvPr/>
        </p:nvSpPr>
        <p:spPr>
          <a:xfrm>
            <a:off x="185591" y="355766"/>
            <a:ext cx="8778897" cy="17050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</a:t>
            </a:r>
          </a:p>
          <a:p>
            <a:pPr algn="ctr">
              <a:lnSpc>
                <a:spcPct val="80000"/>
              </a:lnSpc>
            </a:pPr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 будущего</a:t>
            </a:r>
          </a:p>
          <a:p>
            <a:pPr algn="r">
              <a:lnSpc>
                <a:spcPct val="80000"/>
              </a:lnSpc>
            </a:pPr>
            <a:r>
              <a:rPr lang="ru-RU" sz="3200" b="1" spc="50" dirty="0" smtClean="0">
                <a:ln w="11430"/>
                <a:solidFill>
                  <a:srgbClr val="6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4К</a:t>
            </a:r>
            <a:endParaRPr lang="ru-RU" sz="3200" b="1" spc="50" dirty="0">
              <a:ln w="11430"/>
              <a:solidFill>
                <a:srgbClr val="68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78166" y="2132856"/>
            <a:ext cx="8593983" cy="4330005"/>
            <a:chOff x="278166" y="2132856"/>
            <a:chExt cx="8593983" cy="4330005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78166" y="2132856"/>
              <a:ext cx="8593983" cy="4330005"/>
              <a:chOff x="233218" y="1948750"/>
              <a:chExt cx="8542330" cy="3738999"/>
            </a:xfrm>
          </p:grpSpPr>
          <p:sp>
            <p:nvSpPr>
              <p:cNvPr id="15" name="Полилиния 14"/>
              <p:cNvSpPr/>
              <p:nvPr/>
            </p:nvSpPr>
            <p:spPr>
              <a:xfrm>
                <a:off x="233218" y="1948750"/>
                <a:ext cx="4249880" cy="1678848"/>
              </a:xfrm>
              <a:custGeom>
                <a:avLst/>
                <a:gdLst>
                  <a:gd name="connsiteX0" fmla="*/ 0 w 2565961"/>
                  <a:gd name="connsiteY0" fmla="*/ 0 h 3192970"/>
                  <a:gd name="connsiteX1" fmla="*/ 2138292 w 2565961"/>
                  <a:gd name="connsiteY1" fmla="*/ 0 h 3192970"/>
                  <a:gd name="connsiteX2" fmla="*/ 2440700 w 2565961"/>
                  <a:gd name="connsiteY2" fmla="*/ 125262 h 3192970"/>
                  <a:gd name="connsiteX3" fmla="*/ 2565961 w 2565961"/>
                  <a:gd name="connsiteY3" fmla="*/ 427670 h 3192970"/>
                  <a:gd name="connsiteX4" fmla="*/ 2565961 w 2565961"/>
                  <a:gd name="connsiteY4" fmla="*/ 3192970 h 3192970"/>
                  <a:gd name="connsiteX5" fmla="*/ 0 w 2565961"/>
                  <a:gd name="connsiteY5" fmla="*/ 3192970 h 3192970"/>
                  <a:gd name="connsiteX6" fmla="*/ 0 w 2565961"/>
                  <a:gd name="connsiteY6" fmla="*/ 0 h 319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5961" h="3192970">
                    <a:moveTo>
                      <a:pt x="0" y="3192969"/>
                    </a:moveTo>
                    <a:lnTo>
                      <a:pt x="0" y="532173"/>
                    </a:lnTo>
                    <a:cubicBezTo>
                      <a:pt x="0" y="391032"/>
                      <a:pt x="36210" y="255672"/>
                      <a:pt x="100664" y="155870"/>
                    </a:cubicBezTo>
                    <a:cubicBezTo>
                      <a:pt x="165119" y="56069"/>
                      <a:pt x="252536" y="1"/>
                      <a:pt x="343688" y="1"/>
                    </a:cubicBezTo>
                    <a:lnTo>
                      <a:pt x="2565961" y="1"/>
                    </a:lnTo>
                    <a:lnTo>
                      <a:pt x="2565961" y="3192969"/>
                    </a:lnTo>
                    <a:lnTo>
                      <a:pt x="0" y="3192969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142239" rIns="142240" bIns="783731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 ЭФФЕКТИВНАЯ КОММУНИКАЦИЯ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со всеми участниками, изменение ролей, современные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инструменты (</a:t>
                </a:r>
                <a:r>
                  <a:rPr lang="ru-RU" sz="2000" b="1" dirty="0" err="1">
                    <a:latin typeface="Times New Roman" pitchFamily="18" charset="0"/>
                    <a:cs typeface="Times New Roman" pitchFamily="18" charset="0"/>
                  </a:rPr>
                  <a:t>соцсети</a:t>
                </a: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2000" b="1" dirty="0" err="1">
                    <a:latin typeface="Times New Roman" pitchFamily="18" charset="0"/>
                    <a:cs typeface="Times New Roman" pitchFamily="18" charset="0"/>
                  </a:rPr>
                  <a:t>сми</a:t>
                </a: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2000" b="1" dirty="0" err="1">
                    <a:latin typeface="Times New Roman" pitchFamily="18" charset="0"/>
                    <a:cs typeface="Times New Roman" pitchFamily="18" charset="0"/>
                  </a:rPr>
                  <a:t>пр</a:t>
                </a: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>
                <a:off x="4526109" y="1948751"/>
                <a:ext cx="4241246" cy="1678848"/>
              </a:xfrm>
              <a:custGeom>
                <a:avLst/>
                <a:gdLst>
                  <a:gd name="connsiteX0" fmla="*/ 0 w 3283842"/>
                  <a:gd name="connsiteY0" fmla="*/ 0 h 2565961"/>
                  <a:gd name="connsiteX1" fmla="*/ 2856173 w 3283842"/>
                  <a:gd name="connsiteY1" fmla="*/ 0 h 2565961"/>
                  <a:gd name="connsiteX2" fmla="*/ 3158581 w 3283842"/>
                  <a:gd name="connsiteY2" fmla="*/ 125262 h 2565961"/>
                  <a:gd name="connsiteX3" fmla="*/ 3283842 w 3283842"/>
                  <a:gd name="connsiteY3" fmla="*/ 427670 h 2565961"/>
                  <a:gd name="connsiteX4" fmla="*/ 3283842 w 3283842"/>
                  <a:gd name="connsiteY4" fmla="*/ 2565961 h 2565961"/>
                  <a:gd name="connsiteX5" fmla="*/ 0 w 3283842"/>
                  <a:gd name="connsiteY5" fmla="*/ 2565961 h 2565961"/>
                  <a:gd name="connsiteX6" fmla="*/ 0 w 3283842"/>
                  <a:gd name="connsiteY6" fmla="*/ 0 h 2565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3842" h="2565961">
                    <a:moveTo>
                      <a:pt x="0" y="0"/>
                    </a:moveTo>
                    <a:lnTo>
                      <a:pt x="2856173" y="0"/>
                    </a:lnTo>
                    <a:cubicBezTo>
                      <a:pt x="2969598" y="0"/>
                      <a:pt x="3078377" y="45058"/>
                      <a:pt x="3158581" y="125262"/>
                    </a:cubicBezTo>
                    <a:cubicBezTo>
                      <a:pt x="3238784" y="205466"/>
                      <a:pt x="3283842" y="314245"/>
                      <a:pt x="3283842" y="427670"/>
                    </a:cubicBezTo>
                    <a:lnTo>
                      <a:pt x="3283842" y="2565961"/>
                    </a:lnTo>
                    <a:lnTo>
                      <a:pt x="0" y="2565961"/>
                    </a:lnTo>
                    <a:lnTo>
                      <a:pt x="0" y="0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78373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РАБОТА В КОМАНДЕ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успешность каждого ученика как результат работы команды школы</a:t>
                </a:r>
                <a:endParaRPr lang="ru-RU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>
                <a:off x="233219" y="3635824"/>
                <a:ext cx="4249880" cy="2051925"/>
              </a:xfrm>
              <a:custGeom>
                <a:avLst/>
                <a:gdLst>
                  <a:gd name="connsiteX0" fmla="*/ 0 w 4260304"/>
                  <a:gd name="connsiteY0" fmla="*/ 0 h 2565961"/>
                  <a:gd name="connsiteX1" fmla="*/ 3832635 w 4260304"/>
                  <a:gd name="connsiteY1" fmla="*/ 0 h 2565961"/>
                  <a:gd name="connsiteX2" fmla="*/ 4135043 w 4260304"/>
                  <a:gd name="connsiteY2" fmla="*/ 125262 h 2565961"/>
                  <a:gd name="connsiteX3" fmla="*/ 4260304 w 4260304"/>
                  <a:gd name="connsiteY3" fmla="*/ 427670 h 2565961"/>
                  <a:gd name="connsiteX4" fmla="*/ 4260304 w 4260304"/>
                  <a:gd name="connsiteY4" fmla="*/ 2565961 h 2565961"/>
                  <a:gd name="connsiteX5" fmla="*/ 0 w 4260304"/>
                  <a:gd name="connsiteY5" fmla="*/ 2565961 h 2565961"/>
                  <a:gd name="connsiteX6" fmla="*/ 0 w 4260304"/>
                  <a:gd name="connsiteY6" fmla="*/ 0 h 2565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60304" h="2565961">
                    <a:moveTo>
                      <a:pt x="4260304" y="2565961"/>
                    </a:moveTo>
                    <a:lnTo>
                      <a:pt x="427669" y="2565961"/>
                    </a:lnTo>
                    <a:cubicBezTo>
                      <a:pt x="314244" y="2565961"/>
                      <a:pt x="205465" y="2520903"/>
                      <a:pt x="125261" y="2440699"/>
                    </a:cubicBezTo>
                    <a:cubicBezTo>
                      <a:pt x="45058" y="2360495"/>
                      <a:pt x="0" y="2251716"/>
                      <a:pt x="0" y="2138291"/>
                    </a:cubicBezTo>
                    <a:lnTo>
                      <a:pt x="0" y="0"/>
                    </a:lnTo>
                    <a:lnTo>
                      <a:pt x="4260304" y="0"/>
                    </a:lnTo>
                    <a:lnTo>
                      <a:pt x="4260304" y="2565961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39" tIns="783732" rIns="142241" bIns="142239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КРЕАТИВНОСТЬ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гибкость и новизна учебной программы, адаптивность к конкретным ученикам</a:t>
                </a:r>
                <a:endParaRPr lang="ru-RU" sz="20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4515243" y="3627599"/>
                <a:ext cx="4260305" cy="2051925"/>
              </a:xfrm>
              <a:custGeom>
                <a:avLst/>
                <a:gdLst>
                  <a:gd name="connsiteX0" fmla="*/ 0 w 2565961"/>
                  <a:gd name="connsiteY0" fmla="*/ 0 h 4260304"/>
                  <a:gd name="connsiteX1" fmla="*/ 2138292 w 2565961"/>
                  <a:gd name="connsiteY1" fmla="*/ 0 h 4260304"/>
                  <a:gd name="connsiteX2" fmla="*/ 2440700 w 2565961"/>
                  <a:gd name="connsiteY2" fmla="*/ 125262 h 4260304"/>
                  <a:gd name="connsiteX3" fmla="*/ 2565961 w 2565961"/>
                  <a:gd name="connsiteY3" fmla="*/ 427670 h 4260304"/>
                  <a:gd name="connsiteX4" fmla="*/ 2565961 w 2565961"/>
                  <a:gd name="connsiteY4" fmla="*/ 4260304 h 4260304"/>
                  <a:gd name="connsiteX5" fmla="*/ 0 w 2565961"/>
                  <a:gd name="connsiteY5" fmla="*/ 4260304 h 4260304"/>
                  <a:gd name="connsiteX6" fmla="*/ 0 w 2565961"/>
                  <a:gd name="connsiteY6" fmla="*/ 0 h 4260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5961" h="4260304">
                    <a:moveTo>
                      <a:pt x="2565961" y="1"/>
                    </a:moveTo>
                    <a:lnTo>
                      <a:pt x="2565961" y="3550238"/>
                    </a:lnTo>
                    <a:cubicBezTo>
                      <a:pt x="2565961" y="3738559"/>
                      <a:pt x="2538822" y="3919167"/>
                      <a:pt x="2490516" y="4052331"/>
                    </a:cubicBezTo>
                    <a:cubicBezTo>
                      <a:pt x="2442210" y="4185493"/>
                      <a:pt x="2376692" y="4260303"/>
                      <a:pt x="2308377" y="4260303"/>
                    </a:cubicBezTo>
                    <a:lnTo>
                      <a:pt x="0" y="4260303"/>
                    </a:lnTo>
                    <a:lnTo>
                      <a:pt x="0" y="1"/>
                    </a:lnTo>
                    <a:lnTo>
                      <a:pt x="2565961" y="1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1" tIns="783731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КРИТИЧЕСКОЕ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МЫШЛЕНИЕ</a:t>
                </a:r>
              </a:p>
              <a:p>
                <a:pPr lvl="0" algn="ctr" defTabSz="889000">
                  <a:lnSpc>
                    <a:spcPct val="8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понимание и умение работать с когнитивной сферой, адаптивность к внешним факторам</a:t>
                </a:r>
                <a:endParaRPr lang="ru-RU" sz="2000" b="1" kern="1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074" name="Picture 2" descr="C:\Users\des.VIPKRO\AppData\Local\Microsoft\Windows\Temporary Internet Files\Content.IE5\9Z706PO3\U2713.svg[1]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192" y="2234153"/>
              <a:ext cx="666544" cy="72201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des.VIPKRO\AppData\Local\Microsoft\Windows\Temporary Internet Files\Content.IE5\9Z706PO3\U2713.svg[1]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2242678"/>
              <a:ext cx="666544" cy="72201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des.VIPKRO\AppData\Local\Microsoft\Windows\Temporary Internet Files\Content.IE5\9Z706PO3\U2713.svg[1]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073" y="4347515"/>
              <a:ext cx="666544" cy="72201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Users\des.VIPKRO\AppData\Local\Microsoft\Windows\Temporary Internet Files\Content.IE5\9Z706PO3\U2713.svg[1]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4333878"/>
              <a:ext cx="666544" cy="72201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91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5591" y="521496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65983" y="-32361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" name="Прямоугольник 8"/>
          <p:cNvSpPr/>
          <p:nvPr/>
        </p:nvSpPr>
        <p:spPr>
          <a:xfrm>
            <a:off x="257599" y="459829"/>
            <a:ext cx="856287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3200" b="1" spc="50" dirty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педагогов </a:t>
            </a:r>
            <a:endParaRPr lang="ru-RU" sz="3200" b="1" spc="50" dirty="0" smtClean="0">
              <a:ln w="11430"/>
              <a:solidFill>
                <a:srgbClr val="68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spc="50" dirty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накопительной системе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2" y="1772816"/>
            <a:ext cx="8581070" cy="46805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6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14282" y="571480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36512" y="-32361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" name="TextBox 8"/>
          <p:cNvSpPr txBox="1"/>
          <p:nvPr/>
        </p:nvSpPr>
        <p:spPr>
          <a:xfrm>
            <a:off x="214282" y="2071678"/>
            <a:ext cx="86925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национальной системы профессионального роста педагогических работников, охватывающей не менее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процентов учителей общеобразовательных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организаций.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9744" y="476672"/>
            <a:ext cx="717059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ФП </a:t>
            </a:r>
          </a:p>
          <a:p>
            <a:pPr algn="ctr"/>
            <a:r>
              <a:rPr lang="ru-RU" sz="4400" b="1" spc="50" dirty="0" smtClean="0">
                <a:ln w="11430"/>
                <a:solidFill>
                  <a:srgbClr val="68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будущего»</a:t>
            </a:r>
            <a:endParaRPr lang="ru-RU" sz="4400" b="1" spc="50" dirty="0">
              <a:ln w="11430"/>
              <a:solidFill>
                <a:srgbClr val="68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5591" y="548680"/>
            <a:ext cx="8778897" cy="6075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nsportal.ru/sites/default/files/2018/07/02/ef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89201"/>
            <a:ext cx="8215369" cy="5680159"/>
          </a:xfrm>
          <a:prstGeom prst="rect">
            <a:avLst/>
          </a:prstGeom>
          <a:noFill/>
        </p:spPr>
      </p:pic>
      <p:grpSp>
        <p:nvGrpSpPr>
          <p:cNvPr id="6" name="Группа 5"/>
          <p:cNvGrpSpPr/>
          <p:nvPr/>
        </p:nvGrpSpPr>
        <p:grpSpPr>
          <a:xfrm>
            <a:off x="-36512" y="-32361"/>
            <a:ext cx="9180512" cy="1213789"/>
            <a:chOff x="-36512" y="-32361"/>
            <a:chExt cx="9180512" cy="1213789"/>
          </a:xfrm>
        </p:grpSpPr>
        <p:pic>
          <p:nvPicPr>
            <p:cNvPr id="1030" name="Picture 6" descr="D:\Work\институт\образцы презентаций\картинки\флаг\флаг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32361"/>
              <a:ext cx="9180512" cy="121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D:\Work\институт\2013\презентации\заставка_олимпиады\символика России\gerb_vladimirskoy_oblasti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" y="533"/>
              <a:ext cx="93480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8028384" y="-27384"/>
              <a:ext cx="1097490" cy="1099049"/>
              <a:chOff x="4575800" y="235458"/>
              <a:chExt cx="1195387" cy="1197086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585230" y="235458"/>
                <a:ext cx="1173600" cy="1173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D:\Work\институт\образцы презентаций\картинки\логотип\кфедра_лого\лого_новый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5800" y="256207"/>
                <a:ext cx="1195387" cy="117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951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330</Words>
  <Application>Microsoft Office PowerPoint</Application>
  <PresentationFormat>Экран (4:3)</PresentationFormat>
  <Paragraphs>83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Джакония Елена Сергеевна</dc:creator>
  <cp:lastModifiedBy>user</cp:lastModifiedBy>
  <cp:revision>231</cp:revision>
  <dcterms:created xsi:type="dcterms:W3CDTF">2018-08-08T07:37:58Z</dcterms:created>
  <dcterms:modified xsi:type="dcterms:W3CDTF">2019-08-21T05:58:47Z</dcterms:modified>
</cp:coreProperties>
</file>