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77" r:id="rId3"/>
    <p:sldId id="278" r:id="rId4"/>
    <p:sldId id="282" r:id="rId5"/>
    <p:sldId id="259" r:id="rId6"/>
    <p:sldId id="266" r:id="rId7"/>
    <p:sldId id="274" r:id="rId8"/>
    <p:sldId id="270" r:id="rId9"/>
    <p:sldId id="272" r:id="rId10"/>
    <p:sldId id="280" r:id="rId11"/>
    <p:sldId id="271" r:id="rId12"/>
    <p:sldId id="260" r:id="rId13"/>
    <p:sldId id="261" r:id="rId14"/>
    <p:sldId id="262" r:id="rId15"/>
    <p:sldId id="263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0432-38C3-4B0E-9885-5539AF233B81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C613CFF-9934-46BD-B3DB-5097B2DAB06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0432-38C3-4B0E-9885-5539AF233B81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3CFF-9934-46BD-B3DB-5097B2DAB0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0432-38C3-4B0E-9885-5539AF233B81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3CFF-9934-46BD-B3DB-5097B2DAB0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0432-38C3-4B0E-9885-5539AF233B81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3CFF-9934-46BD-B3DB-5097B2DAB0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0432-38C3-4B0E-9885-5539AF233B81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3CFF-9934-46BD-B3DB-5097B2DAB06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0432-38C3-4B0E-9885-5539AF233B81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3CFF-9934-46BD-B3DB-5097B2DAB0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0432-38C3-4B0E-9885-5539AF233B81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3CFF-9934-46BD-B3DB-5097B2DAB0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0432-38C3-4B0E-9885-5539AF233B81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3CFF-9934-46BD-B3DB-5097B2DAB0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0432-38C3-4B0E-9885-5539AF233B81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3CFF-9934-46BD-B3DB-5097B2DAB0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0432-38C3-4B0E-9885-5539AF233B81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3CFF-9934-46BD-B3DB-5097B2DAB06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40432-38C3-4B0E-9885-5539AF233B81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13CFF-9934-46BD-B3DB-5097B2DAB06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9340432-38C3-4B0E-9885-5539AF233B81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C613CFF-9934-46BD-B3DB-5097B2DAB06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Морозова Е.А., </a:t>
            </a:r>
            <a:r>
              <a:rPr lang="ru-RU" dirty="0" err="1" smtClean="0"/>
              <a:t>в.н.с</a:t>
            </a:r>
            <a:r>
              <a:rPr lang="ru-RU" dirty="0" smtClean="0"/>
              <a:t>., лаборатории СПП, </a:t>
            </a:r>
            <a:r>
              <a:rPr lang="ru-RU" dirty="0" err="1" smtClean="0"/>
              <a:t>к.п.н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692696"/>
            <a:ext cx="6584776" cy="246198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Научно-теоретические подходы к понятию российской гражданской идентичности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86813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ФОРМИРОВАНИЕ ИДЕНТИЧНОСТИ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450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Способность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 самоидентификации, т.е. отождествлению себя с представителями определённой социокультурной группы (кто Я?)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 Найти формулу собственной идентичности – это фактически найти круг близких по духу людей, в котором человек чувствует себя психологически комфортно и защищённо. 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Умение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расширять горизонты собственной идентичности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Многоуровневая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идентичность – «матрёшка» (личная, семейная, социальная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)</a:t>
            </a:r>
          </a:p>
          <a:p>
            <a:pPr>
              <a:buFont typeface="Wingdings" pitchFamily="2" charset="2"/>
              <a:buChar char="q"/>
              <a:defRPr/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543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357188" y="116633"/>
            <a:ext cx="8786812" cy="720079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ГРАЖДАНСКАЯ ИДЕНТИЧНОСТЬ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8679806" cy="575803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200" b="1" i="1" dirty="0">
                <a:solidFill>
                  <a:srgbClr val="C00000"/>
                </a:solidFill>
              </a:rPr>
              <a:t>Гражданская идентичность</a:t>
            </a:r>
            <a:r>
              <a:rPr lang="ru-RU" sz="2200" dirty="0">
                <a:solidFill>
                  <a:srgbClr val="C00000"/>
                </a:solidFill>
              </a:rPr>
              <a:t> </a:t>
            </a:r>
            <a:r>
              <a:rPr lang="ru-RU" sz="2200" dirty="0"/>
              <a:t>– результат самосознания общности, определяющий взаимосвязанность и взаимозависимость членов общности, а также ее способность проявлять различные формы совместной активности. </a:t>
            </a:r>
            <a:endParaRPr lang="ru-RU" sz="2200" dirty="0" smtClean="0"/>
          </a:p>
          <a:p>
            <a:pPr marL="0" indent="0" algn="just">
              <a:buNone/>
            </a:pPr>
            <a:r>
              <a:rPr lang="ru-RU" sz="2200" b="1" i="1" dirty="0" smtClean="0">
                <a:solidFill>
                  <a:srgbClr val="C00000"/>
                </a:solidFill>
              </a:rPr>
              <a:t>Гражданская </a:t>
            </a:r>
            <a:r>
              <a:rPr lang="ru-RU" sz="2200" b="1" i="1" dirty="0">
                <a:solidFill>
                  <a:srgbClr val="C00000"/>
                </a:solidFill>
              </a:rPr>
              <a:t>общность </a:t>
            </a:r>
            <a:r>
              <a:rPr lang="ru-RU" sz="2200" dirty="0"/>
              <a:t>представляет собой большую группу, объединяющую население страны, которая, </a:t>
            </a:r>
            <a:r>
              <a:rPr lang="ru-RU" sz="2200" dirty="0" smtClean="0"/>
              <a:t>обладает </a:t>
            </a:r>
            <a:r>
              <a:rPr lang="ru-RU" sz="2200" dirty="0"/>
              <a:t>традициями, общностью исторической судьбы, языка и культурного контекста, своеобразными эмоциональными связями, при этом важнейшее значение имеет политическая основа объединения, закрепленная в факте существования государства.</a:t>
            </a:r>
          </a:p>
          <a:p>
            <a:pPr marL="0" indent="0" algn="just">
              <a:buNone/>
            </a:pPr>
            <a:r>
              <a:rPr lang="ru-RU" sz="2200" b="1" i="1" dirty="0" smtClean="0">
                <a:solidFill>
                  <a:srgbClr val="C00000"/>
                </a:solidFill>
              </a:rPr>
              <a:t>Формирование </a:t>
            </a:r>
            <a:r>
              <a:rPr lang="ru-RU" sz="2200" b="1" i="1" dirty="0">
                <a:solidFill>
                  <a:srgbClr val="C00000"/>
                </a:solidFill>
              </a:rPr>
              <a:t>гр. идентичности </a:t>
            </a:r>
            <a:r>
              <a:rPr lang="ru-RU" sz="2200" dirty="0"/>
              <a:t>– целенаправленный процесс  развития личности как субъекта процесса освоения правосознания, гражданской компетентности, культурно-этнической идентичности (наше определение)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 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36408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Гражданская идентичность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algn="just">
              <a:lnSpc>
                <a:spcPct val="110000"/>
              </a:lnSpc>
              <a:spcBef>
                <a:spcPts val="0"/>
              </a:spcBef>
            </a:pPr>
            <a:r>
              <a:rPr lang="ru-RU" dirty="0" smtClean="0"/>
              <a:t>Гражданственность в отличие от гражданства является духовно-нравственным понятием, а не политико-правовой принадлежностью. Критерий гражданственности – целостное отношение человека к социальному, способность устанавливать баланс индивидуальных и общественных интересов. </a:t>
            </a:r>
          </a:p>
          <a:p>
            <a:pPr marL="0" algn="just">
              <a:lnSpc>
                <a:spcPct val="110000"/>
              </a:lnSpc>
              <a:spcBef>
                <a:spcPts val="0"/>
              </a:spcBef>
            </a:pPr>
            <a:r>
              <a:rPr lang="ru-RU" dirty="0" smtClean="0"/>
              <a:t>Гражданственность выражает не этнические или этнокультурные, а </a:t>
            </a:r>
            <a:r>
              <a:rPr lang="ru-RU" dirty="0" err="1" smtClean="0"/>
              <a:t>общеродовые</a:t>
            </a:r>
            <a:r>
              <a:rPr lang="ru-RU" dirty="0" smtClean="0"/>
              <a:t> интересы человечества в конкретной национально-специфической форме.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9897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644364"/>
          </a:xfrm>
        </p:spPr>
        <p:txBody>
          <a:bodyPr>
            <a:normAutofit/>
          </a:bodyPr>
          <a:lstStyle/>
          <a:p>
            <a:r>
              <a:rPr lang="ru-RU" dirty="0" smtClean="0"/>
              <a:t>Гражданская идентичность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640960" cy="540060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Представления о гражданстве включают: </a:t>
            </a:r>
            <a:r>
              <a:rPr lang="ru-RU" b="1" i="1" dirty="0" smtClean="0">
                <a:solidFill>
                  <a:srgbClr val="C00000"/>
                </a:solidFill>
              </a:rPr>
              <a:t>образ государства, занимающего определенную территорию, ведущий тип социальных отношений, систему ценностей, а также народ</a:t>
            </a:r>
            <a:r>
              <a:rPr lang="ru-RU" dirty="0" smtClean="0">
                <a:solidFill>
                  <a:srgbClr val="C00000"/>
                </a:solidFill>
              </a:rPr>
              <a:t> (или народы), </a:t>
            </a:r>
            <a:r>
              <a:rPr lang="ru-RU" b="1" i="1" dirty="0" smtClean="0">
                <a:solidFill>
                  <a:srgbClr val="C00000"/>
                </a:solidFill>
              </a:rPr>
              <a:t>населяющий эту территорию, со своей культурой, языком и традициями</a:t>
            </a:r>
            <a:r>
              <a:rPr lang="ru-RU" dirty="0" smtClean="0">
                <a:solidFill>
                  <a:srgbClr val="C00000"/>
                </a:solidFill>
              </a:rPr>
              <a:t>. </a:t>
            </a:r>
          </a:p>
          <a:p>
            <a:pPr algn="just"/>
            <a:r>
              <a:rPr lang="ru-RU" dirty="0" smtClean="0"/>
              <a:t>Становление гражданской идентичности определяется не только фактом гражданской принадлежности, но тем отношением и переживанием, с которым связана эта принадлежность. Базовым идентифицирующим механизмом является </a:t>
            </a:r>
            <a:r>
              <a:rPr lang="ru-RU" b="1" i="1" dirty="0" smtClean="0">
                <a:solidFill>
                  <a:srgbClr val="C00000"/>
                </a:solidFill>
              </a:rPr>
              <a:t>патриотизм</a:t>
            </a:r>
            <a:r>
              <a:rPr lang="ru-RU" dirty="0" smtClean="0">
                <a:solidFill>
                  <a:srgbClr val="C00000"/>
                </a:solidFill>
              </a:rPr>
              <a:t> как </a:t>
            </a:r>
            <a:r>
              <a:rPr lang="ru-RU" b="1" i="1" dirty="0" smtClean="0">
                <a:solidFill>
                  <a:srgbClr val="C00000"/>
                </a:solidFill>
              </a:rPr>
              <a:t>чувство приверженности гражданской общности, признание ее значимой ценностью.</a:t>
            </a:r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715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5003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Гражданская идентичность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165651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ru-RU" dirty="0" smtClean="0"/>
              <a:t>Процесс самосознания гражданской общности регулируется двумя тенденциями. </a:t>
            </a:r>
          </a:p>
          <a:p>
            <a:pPr algn="just"/>
            <a:r>
              <a:rPr lang="ru-RU" dirty="0" smtClean="0"/>
              <a:t>Первая – </a:t>
            </a:r>
            <a:r>
              <a:rPr lang="ru-RU" b="1" i="1" dirty="0" smtClean="0">
                <a:solidFill>
                  <a:srgbClr val="C00000"/>
                </a:solidFill>
              </a:rPr>
              <a:t>дифференциация и обособление гражданской общности, как однородного сообщества, от «других»</a:t>
            </a:r>
            <a:r>
              <a:rPr lang="ru-RU" i="1" dirty="0" smtClean="0">
                <a:solidFill>
                  <a:srgbClr val="C00000"/>
                </a:solidFill>
              </a:rPr>
              <a:t>, </a:t>
            </a:r>
            <a:r>
              <a:rPr lang="ru-RU" dirty="0" smtClean="0"/>
              <a:t>не входящих в нее, проведения определенных границ. </a:t>
            </a:r>
          </a:p>
          <a:p>
            <a:pPr algn="just"/>
            <a:r>
              <a:rPr lang="ru-RU" dirty="0" smtClean="0"/>
              <a:t>Вторая – </a:t>
            </a:r>
            <a:r>
              <a:rPr lang="ru-RU" b="1" i="1" dirty="0" smtClean="0">
                <a:solidFill>
                  <a:srgbClr val="C00000"/>
                </a:solidFill>
              </a:rPr>
              <a:t>интеграция, основанная на внутригрупповой общности по значимым признакам, </a:t>
            </a:r>
            <a:r>
              <a:rPr lang="ru-RU" dirty="0" smtClean="0"/>
              <a:t>таким как сходство в образе жизни, традициях, ценностях и мировоззрении, подкрепляемое совместным историческим прошлым, настоящим и предполагаемым будущим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1869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89598" cy="504056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Факторы становления гражданской общности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7905200" cy="5688632"/>
          </a:xfrm>
        </p:spPr>
        <p:txBody>
          <a:bodyPr>
            <a:normAutofit fontScale="925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1) </a:t>
            </a:r>
            <a:r>
              <a:rPr lang="ru-RU" b="1" dirty="0" smtClean="0"/>
              <a:t>общее историческое прошлое (общая судьба), укореняющее и </a:t>
            </a:r>
            <a:r>
              <a:rPr lang="ru-RU" b="1" dirty="0" err="1" smtClean="0"/>
              <a:t>легитимизирующее</a:t>
            </a:r>
            <a:r>
              <a:rPr lang="ru-RU" b="1" dirty="0" smtClean="0"/>
              <a:t> существование данной общности, воспроизводящееся в мифах, легендах и символах;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b="1" dirty="0" smtClean="0"/>
              <a:t>2) самоназвание гражданской общности;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b="1" dirty="0" smtClean="0"/>
              <a:t>3) общий язык, являющийся средством коммуникации и условием выработки разделяемых смыслов и ценностей;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b="1" dirty="0" smtClean="0"/>
              <a:t>4) общая культура (политическая, правовая, экономическая), построенная на определенном опыте совместной жизни, фиксирующая основные принципы взаимоотношений внутри общности и ее институционального устройства;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b="1" dirty="0" smtClean="0"/>
              <a:t>5) переживание данным сообществом совместных эмоциональных состояний, особенно связанных с реальными политическими действиями.</a:t>
            </a:r>
          </a:p>
        </p:txBody>
      </p:sp>
    </p:spTree>
    <p:extLst>
      <p:ext uri="{BB962C8B-B14F-4D97-AF65-F5344CB8AC3E}">
        <p14:creationId xmlns:p14="http://schemas.microsoft.com/office/powerpoint/2010/main" val="4060241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78838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Содержание деятельности по формированию гражданской идентичности</a:t>
            </a:r>
            <a:endParaRPr lang="ru-RU" sz="32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556792"/>
            <a:ext cx="9036496" cy="5217443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</a:pPr>
            <a:r>
              <a:rPr lang="ru-RU" sz="9600" dirty="0" smtClean="0">
                <a:latin typeface="Book Antiqua" pitchFamily="18" charset="0"/>
              </a:rPr>
              <a:t>???</a:t>
            </a:r>
            <a:endParaRPr lang="ru-RU" sz="96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040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Все граждане </a:t>
            </a:r>
            <a:r>
              <a:rPr lang="ru-RU" sz="3200" dirty="0" smtClean="0"/>
              <a:t>России </a:t>
            </a:r>
            <a:r>
              <a:rPr lang="ru-RU" sz="3200" dirty="0"/>
              <a:t>– россияне различного этнического происхождения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i="1" dirty="0" smtClean="0"/>
              <a:t>Этнос </a:t>
            </a:r>
            <a:r>
              <a:rPr lang="ru-RU" dirty="0"/>
              <a:t>(народ) –</a:t>
            </a:r>
            <a:r>
              <a:rPr lang="ru-RU" b="1" i="1" dirty="0"/>
              <a:t> </a:t>
            </a:r>
            <a:r>
              <a:rPr lang="ru-RU" dirty="0"/>
              <a:t>это исторически возникший вид устойчивой социальной группировки людей со своими традициями, представленной племенем, народностью</a:t>
            </a:r>
            <a:r>
              <a:rPr lang="ru-RU" dirty="0" smtClean="0"/>
              <a:t>.</a:t>
            </a:r>
          </a:p>
          <a:p>
            <a:pPr lvl="0"/>
            <a:r>
              <a:rPr lang="ru-RU" b="1" i="1" dirty="0" smtClean="0"/>
              <a:t> </a:t>
            </a:r>
            <a:r>
              <a:rPr lang="ru-RU" b="1" i="1" dirty="0"/>
              <a:t>Н</a:t>
            </a:r>
            <a:r>
              <a:rPr lang="ru-RU" b="1" i="1" dirty="0" smtClean="0"/>
              <a:t>ация </a:t>
            </a:r>
            <a:r>
              <a:rPr lang="ru-RU" b="1" i="1" dirty="0"/>
              <a:t>–</a:t>
            </a:r>
            <a:r>
              <a:rPr lang="ru-RU" dirty="0"/>
              <a:t> это сообщество людей, устойчиво, осознанно связывающее себя с определенной государственно-территориальной целостностью, ее языком, культурой.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3079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122413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Проблемы </a:t>
            </a:r>
            <a:r>
              <a:rPr lang="ru-RU" sz="2400" b="1" dirty="0"/>
              <a:t>в сфере укрепления единства российской нации и этнокультурного развития </a:t>
            </a:r>
            <a:r>
              <a:rPr lang="ru-RU" sz="2400" b="1" dirty="0" smtClean="0"/>
              <a:t>народов </a:t>
            </a:r>
            <a:r>
              <a:rPr lang="ru-RU" sz="2400" b="1" dirty="0"/>
              <a:t>России</a:t>
            </a:r>
            <a:r>
              <a:rPr lang="ru-RU" sz="2400" b="1" dirty="0" smtClean="0"/>
              <a:t>:</a:t>
            </a:r>
            <a:endParaRPr lang="ru-RU" sz="2400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844824"/>
            <a:ext cx="8064896" cy="4824536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</a:pPr>
            <a:r>
              <a:rPr lang="ru-RU" sz="1800" b="1" dirty="0" smtClean="0"/>
              <a:t>слабое </a:t>
            </a:r>
            <a:r>
              <a:rPr lang="ru-RU" sz="1800" b="1" dirty="0"/>
              <a:t>общероссийское гражданское самосознание (общероссийская гражданская идентичность) при увеличении значимости этнической и </a:t>
            </a:r>
            <a:r>
              <a:rPr lang="ru-RU" sz="1800" b="1" dirty="0" smtClean="0"/>
              <a:t>религиозной  самоидентификации;</a:t>
            </a:r>
          </a:p>
          <a:p>
            <a:pPr marL="0" indent="0" algn="just">
              <a:spcBef>
                <a:spcPts val="0"/>
              </a:spcBef>
            </a:pPr>
            <a:r>
              <a:rPr lang="ru-RU" sz="1800" b="1" dirty="0" smtClean="0"/>
              <a:t>сложное </a:t>
            </a:r>
            <a:r>
              <a:rPr lang="ru-RU" sz="1800" b="1" dirty="0"/>
              <a:t>социокультурное самочувствие русского народа, неудовлетворенность его этнокультурных </a:t>
            </a:r>
            <a:r>
              <a:rPr lang="ru-RU" sz="1800" b="1" dirty="0" smtClean="0"/>
              <a:t>потребностей;</a:t>
            </a:r>
          </a:p>
          <a:p>
            <a:pPr marL="0" indent="0" algn="just">
              <a:spcBef>
                <a:spcPts val="0"/>
              </a:spcBef>
            </a:pPr>
            <a:r>
              <a:rPr lang="ru-RU" sz="1800" b="1" dirty="0" smtClean="0"/>
              <a:t>этнополитический </a:t>
            </a:r>
            <a:r>
              <a:rPr lang="ru-RU" sz="1800" b="1" dirty="0"/>
              <a:t>и религиозно-политический радикализм и </a:t>
            </a:r>
            <a:r>
              <a:rPr lang="ru-RU" sz="1800" b="1" dirty="0" smtClean="0"/>
              <a:t>экстремизм;</a:t>
            </a:r>
          </a:p>
          <a:p>
            <a:pPr marL="0" indent="0" algn="just">
              <a:spcBef>
                <a:spcPts val="0"/>
              </a:spcBef>
            </a:pPr>
            <a:r>
              <a:rPr lang="ru-RU" sz="1800" b="1" dirty="0" smtClean="0"/>
              <a:t>рост </a:t>
            </a:r>
            <a:r>
              <a:rPr lang="ru-RU" sz="1800" b="1" dirty="0"/>
              <a:t>националистических настроений в среде различных этнических </a:t>
            </a:r>
            <a:r>
              <a:rPr lang="ru-RU" sz="1800" b="1" dirty="0" smtClean="0"/>
              <a:t>общностей;</a:t>
            </a:r>
          </a:p>
        </p:txBody>
      </p:sp>
    </p:spTree>
    <p:extLst>
      <p:ext uri="{BB962C8B-B14F-4D97-AF65-F5344CB8AC3E}">
        <p14:creationId xmlns:p14="http://schemas.microsoft.com/office/powerpoint/2010/main" val="1093311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Проблемы в сфере укрепления единства российской нации и этнокультурного развития народов России: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spcBef>
                <a:spcPts val="0"/>
              </a:spcBef>
            </a:pPr>
            <a:r>
              <a:rPr lang="ru-RU" b="1" dirty="0"/>
              <a:t>рост числа внешних трудовых мигрантов и их низкая социокультурная адаптация к условиям принимающего сообщества;</a:t>
            </a:r>
          </a:p>
          <a:p>
            <a:pPr marL="0" indent="0" algn="just">
              <a:spcBef>
                <a:spcPts val="0"/>
              </a:spcBef>
            </a:pPr>
            <a:r>
              <a:rPr lang="ru-RU" b="1" dirty="0"/>
              <a:t>недостаточное обеспечение развития русского языка в национальных республиках и сохранение (при высоком российском стандарте защиты языковых и культурных прав народов России) неудовлетворенности в среде отдельных народов уровнем обеспечения их культурно-языковых прав;</a:t>
            </a:r>
          </a:p>
          <a:p>
            <a:pPr marL="0" indent="0" algn="just">
              <a:spcBef>
                <a:spcPts val="0"/>
              </a:spcBef>
            </a:pPr>
            <a:r>
              <a:rPr lang="ru-RU" b="1" dirty="0"/>
              <a:t>усиление негативного влияния внутренней миграции на состояние межэтнических и межрелигиозных отношений в субъектах Российской Федерации </a:t>
            </a:r>
            <a:endParaRPr lang="ru-RU" b="1" dirty="0" smtClean="0"/>
          </a:p>
          <a:p>
            <a:pPr marL="0" indent="0" algn="just">
              <a:spcBef>
                <a:spcPts val="0"/>
              </a:spcBef>
            </a:pPr>
            <a:r>
              <a:rPr lang="ru-RU" b="1" dirty="0" smtClean="0"/>
              <a:t>(</a:t>
            </a:r>
            <a:r>
              <a:rPr lang="ru-RU" b="1" dirty="0"/>
              <a:t>Методических рекомендаций по разработке региональной программы по укреплению единства российской нации и этнокультурному развитию народов России)</a:t>
            </a:r>
            <a:br>
              <a:rPr lang="ru-RU" b="1" dirty="0"/>
            </a:b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3182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Укрепление российской нации – важная задача образования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</a:pPr>
            <a:r>
              <a:rPr lang="ru-RU" sz="2400" dirty="0" smtClean="0"/>
              <a:t>Система образования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dirty="0" smtClean="0"/>
              <a:t>ФГОС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dirty="0" smtClean="0"/>
              <a:t>Поликультурное образование (этнокультурное, национально-региональное, общероссийское, общечеловеческое)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dirty="0" smtClean="0"/>
              <a:t>Содержание обучения и воспитания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620180" y="4581127"/>
            <a:ext cx="484632" cy="7777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40012" y="5358889"/>
            <a:ext cx="67295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Система образования как </a:t>
            </a:r>
            <a:r>
              <a:rPr lang="ru-RU" sz="2400" b="1" dirty="0" err="1" smtClean="0">
                <a:solidFill>
                  <a:srgbClr val="C00000"/>
                </a:solidFill>
              </a:rPr>
              <a:t>социокультурный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механизм, предопределяющий </a:t>
            </a:r>
            <a:r>
              <a:rPr lang="ru-RU" sz="2400" b="1" dirty="0" err="1" smtClean="0">
                <a:solidFill>
                  <a:srgbClr val="C00000"/>
                </a:solidFill>
              </a:rPr>
              <a:t>надэтническую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целостность общества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741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Поликультурное 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b="1" dirty="0" smtClean="0"/>
              <a:t>Часть современного образования, способствующая усвоению учащимися знаний о других культурах; уяснению общего и особенного в традициях, образе жизни, культурных ценностях народов; воспитанию в духе уважения </a:t>
            </a:r>
            <a:r>
              <a:rPr lang="ru-RU" sz="2400" b="1" dirty="0" err="1" smtClean="0"/>
              <a:t>инокультурных</a:t>
            </a:r>
            <a:r>
              <a:rPr lang="ru-RU" sz="2400" b="1" dirty="0" smtClean="0"/>
              <a:t> систем (Международная энциклопедия образования).</a:t>
            </a:r>
          </a:p>
          <a:p>
            <a:pPr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23946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Историко-культурный стандарт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…составляющая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отечественного исторического сознания – мы граждане великой страны с великим прошлым. 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marL="0" indent="0" algn="just">
              <a:lnSpc>
                <a:spcPct val="90000"/>
              </a:lnSpc>
              <a:spcBef>
                <a:spcPct val="0"/>
              </a:spcBef>
              <a:buNone/>
            </a:pPr>
            <a:endParaRPr lang="ru-RU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marL="0" indent="0" algn="just">
              <a:lnSpc>
                <a:spcPct val="90000"/>
              </a:lnSpc>
              <a:spcBef>
                <a:spcPct val="0"/>
              </a:spcBef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Эта установка позволит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логично и непротиворечиво рассмотреть вопросы межнациональных взаимоотношений. 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marL="0" indent="0" algn="just">
              <a:lnSpc>
                <a:spcPct val="90000"/>
              </a:lnSpc>
              <a:spcBef>
                <a:spcPct val="0"/>
              </a:spcBef>
              <a:buNone/>
            </a:pPr>
            <a:endParaRPr lang="ru-RU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marL="0" indent="0" algn="just">
              <a:lnSpc>
                <a:spcPct val="90000"/>
              </a:lnSpc>
              <a:spcBef>
                <a:spcPct val="0"/>
              </a:spcBef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Диалог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культур</a:t>
            </a:r>
            <a:r>
              <a:rPr lang="ru-RU" dirty="0">
                <a:latin typeface="Arial Black" pitchFamily="34" charset="0"/>
              </a:rPr>
              <a:t> в одном историческом пространстве («по горизонтали») и во времени («по вертикали</a:t>
            </a:r>
            <a:r>
              <a:rPr lang="ru-RU" dirty="0" smtClean="0">
                <a:latin typeface="Arial Black" pitchFamily="34" charset="0"/>
              </a:rPr>
              <a:t>»).</a:t>
            </a:r>
          </a:p>
          <a:p>
            <a:pPr marL="0" indent="0" algn="just">
              <a:lnSpc>
                <a:spcPct val="90000"/>
              </a:lnSpc>
              <a:spcBef>
                <a:spcPct val="0"/>
              </a:spcBef>
              <a:buFont typeface="Arial" charset="0"/>
              <a:buNone/>
            </a:pPr>
            <a:r>
              <a:rPr lang="ru-RU" dirty="0" smtClean="0">
                <a:latin typeface="Arial Black" pitchFamily="34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7566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57235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ИДЕНТИЧНОСТЬ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036496" cy="5760640"/>
          </a:xfrm>
        </p:spPr>
        <p:txBody>
          <a:bodyPr/>
          <a:lstStyle/>
          <a:p>
            <a:pPr algn="just" eaLnBrk="1" hangingPunct="1"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0D0D0D"/>
                </a:solidFill>
              </a:rPr>
              <a:t>Идентичность (лат. </a:t>
            </a:r>
            <a:r>
              <a:rPr lang="en-US" sz="2400" b="1" dirty="0" smtClean="0">
                <a:solidFill>
                  <a:srgbClr val="0D0D0D"/>
                </a:solidFill>
              </a:rPr>
              <a:t>I</a:t>
            </a:r>
            <a:r>
              <a:rPr lang="ru-RU" sz="2400" b="1" dirty="0" err="1" smtClean="0">
                <a:solidFill>
                  <a:srgbClr val="0D0D0D"/>
                </a:solidFill>
              </a:rPr>
              <a:t>denticus</a:t>
            </a:r>
            <a:r>
              <a:rPr lang="ru-RU" sz="2400" b="1" dirty="0" smtClean="0">
                <a:solidFill>
                  <a:srgbClr val="0D0D0D"/>
                </a:solidFill>
              </a:rPr>
              <a:t>  одинаковый, тождественный) — осознание личностью своей принадлежности к той или иной социально-личностной позиции в рамках социальных ролей и эго-состояний. (Психологический словарь «Азбука психолога»)</a:t>
            </a:r>
          </a:p>
          <a:p>
            <a:pPr algn="just">
              <a:buFont typeface="Wingdings" pitchFamily="2" charset="2"/>
              <a:buChar char="q"/>
            </a:pPr>
            <a:r>
              <a:rPr lang="ru-RU" sz="2800" b="1" dirty="0"/>
              <a:t>Идентичность</a:t>
            </a:r>
            <a:r>
              <a:rPr lang="ru-RU" sz="2800" dirty="0"/>
              <a:t> – </a:t>
            </a:r>
            <a:r>
              <a:rPr lang="ru-RU" sz="2800" b="1" dirty="0"/>
              <a:t>осознание личностью своей принадлежности к  группе людей, имеющих общую картину мира (на той или иной основе: родовой, территориальной, идеологической, культурной, этнической, гражданской, идеологической…)</a:t>
            </a:r>
          </a:p>
          <a:p>
            <a:pPr eaLnBrk="1" hangingPunct="1">
              <a:buFont typeface="Wingdings" pitchFamily="2" charset="2"/>
              <a:buChar char="q"/>
            </a:pPr>
            <a:endParaRPr lang="ru-RU" sz="2800" b="1" dirty="0" smtClean="0">
              <a:solidFill>
                <a:srgbClr val="0D0D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825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/>
              <a:t>ФОРМЫ ИДЕНТИЧНОСТИ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80000"/>
              </a:lnSpc>
            </a:pPr>
            <a:r>
              <a:rPr lang="ru-RU" sz="2000" b="1" dirty="0" smtClean="0"/>
              <a:t> семейно-родственная (</a:t>
            </a:r>
            <a:r>
              <a:rPr lang="ru-RU" sz="2000" b="1" dirty="0" err="1" smtClean="0"/>
              <a:t>родо</a:t>
            </a:r>
            <a:r>
              <a:rPr lang="ru-RU" sz="2000" b="1" dirty="0" smtClean="0"/>
              <a:t>-племенная);</a:t>
            </a:r>
          </a:p>
          <a:p>
            <a:pPr lvl="1">
              <a:lnSpc>
                <a:spcPct val="80000"/>
              </a:lnSpc>
            </a:pPr>
            <a:r>
              <a:rPr lang="ru-RU" sz="2000" b="1" dirty="0" smtClean="0"/>
              <a:t> гендерная;</a:t>
            </a:r>
          </a:p>
          <a:p>
            <a:pPr lvl="1">
              <a:lnSpc>
                <a:spcPct val="80000"/>
              </a:lnSpc>
            </a:pPr>
            <a:r>
              <a:rPr lang="ru-RU" sz="2000" b="1" dirty="0" smtClean="0"/>
              <a:t> локально-региональная;</a:t>
            </a:r>
          </a:p>
          <a:p>
            <a:pPr lvl="1">
              <a:lnSpc>
                <a:spcPct val="80000"/>
              </a:lnSpc>
            </a:pPr>
            <a:r>
              <a:rPr lang="ru-RU" sz="2000" b="1" dirty="0" smtClean="0"/>
              <a:t> сословно-корпоративная;</a:t>
            </a:r>
          </a:p>
          <a:p>
            <a:pPr lvl="1">
              <a:lnSpc>
                <a:spcPct val="80000"/>
              </a:lnSpc>
            </a:pPr>
            <a:r>
              <a:rPr lang="ru-RU" sz="2000" b="1" dirty="0" smtClean="0"/>
              <a:t> этно-культурная;</a:t>
            </a:r>
          </a:p>
          <a:p>
            <a:pPr lvl="1">
              <a:lnSpc>
                <a:spcPct val="80000"/>
              </a:lnSpc>
            </a:pPr>
            <a:r>
              <a:rPr lang="ru-RU" sz="2000" b="1" dirty="0" smtClean="0"/>
              <a:t> религиозно-культурная;</a:t>
            </a:r>
          </a:p>
          <a:p>
            <a:pPr lvl="1">
              <a:lnSpc>
                <a:spcPct val="80000"/>
              </a:lnSpc>
            </a:pPr>
            <a:r>
              <a:rPr lang="ru-RU" sz="2000" b="1" dirty="0" smtClean="0"/>
              <a:t> гражданско-государственная;</a:t>
            </a:r>
          </a:p>
          <a:p>
            <a:pPr lvl="1">
              <a:lnSpc>
                <a:spcPct val="80000"/>
              </a:lnSpc>
            </a:pPr>
            <a:r>
              <a:rPr lang="ru-RU" sz="2000" b="1" dirty="0" smtClean="0"/>
              <a:t> гражданско-правовая;</a:t>
            </a:r>
          </a:p>
          <a:p>
            <a:pPr lvl="1">
              <a:lnSpc>
                <a:spcPct val="80000"/>
              </a:lnSpc>
            </a:pPr>
            <a:r>
              <a:rPr lang="ru-RU" sz="2000" b="1" dirty="0" smtClean="0"/>
              <a:t> личностная;</a:t>
            </a:r>
          </a:p>
          <a:p>
            <a:pPr lvl="1">
              <a:lnSpc>
                <a:spcPct val="80000"/>
              </a:lnSpc>
            </a:pPr>
            <a:r>
              <a:rPr lang="ru-RU" sz="2000" b="1" dirty="0" smtClean="0"/>
              <a:t> социально-профессиональная;</a:t>
            </a:r>
          </a:p>
          <a:p>
            <a:pPr lvl="1">
              <a:lnSpc>
                <a:spcPct val="80000"/>
              </a:lnSpc>
            </a:pPr>
            <a:r>
              <a:rPr lang="ru-RU" sz="2000" b="1" dirty="0" smtClean="0"/>
              <a:t> идеологическая;</a:t>
            </a:r>
          </a:p>
          <a:p>
            <a:pPr lvl="1">
              <a:lnSpc>
                <a:spcPct val="80000"/>
              </a:lnSpc>
            </a:pPr>
            <a:r>
              <a:rPr lang="ru-RU" sz="2000" b="1" dirty="0" smtClean="0"/>
              <a:t> цивилизационно-культурная;</a:t>
            </a:r>
          </a:p>
          <a:p>
            <a:pPr lvl="1">
              <a:lnSpc>
                <a:spcPct val="80000"/>
              </a:lnSpc>
            </a:pPr>
            <a:r>
              <a:rPr lang="ru-RU" sz="2000" b="1" dirty="0" smtClean="0"/>
              <a:t> общечеловеческая (планетарная)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200" dirty="0" smtClean="0"/>
          </a:p>
          <a:p>
            <a:pPr>
              <a:buFont typeface="Wingdings" pitchFamily="2" charset="2"/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5008860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373</TotalTime>
  <Words>912</Words>
  <Application>Microsoft Office PowerPoint</Application>
  <PresentationFormat>Экран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Аптека</vt:lpstr>
      <vt:lpstr>Научно-теоретические подходы к понятию российской гражданской идентичности</vt:lpstr>
      <vt:lpstr>Все граждане России – россияне различного этнического происхождения</vt:lpstr>
      <vt:lpstr>Проблемы в сфере укрепления единства российской нации и этнокультурного развития народов России:</vt:lpstr>
      <vt:lpstr>Проблемы в сфере укрепления единства российской нации и этнокультурного развития народов России:</vt:lpstr>
      <vt:lpstr>Укрепление российской нации – важная задача образования</vt:lpstr>
      <vt:lpstr>Поликультурное образование</vt:lpstr>
      <vt:lpstr>Историко-культурный стандарт</vt:lpstr>
      <vt:lpstr>ИДЕНТИЧНОСТЬ</vt:lpstr>
      <vt:lpstr>ФОРМЫ ИДЕНТИЧНОСТИ</vt:lpstr>
      <vt:lpstr>ФОРМИРОВАНИЕ ИДЕНТИЧНОСТИ</vt:lpstr>
      <vt:lpstr>ГРАЖДАНСКАЯ ИДЕНТИЧНОСТЬ</vt:lpstr>
      <vt:lpstr>Гражданская идентичность</vt:lpstr>
      <vt:lpstr>Гражданская идентичность</vt:lpstr>
      <vt:lpstr>Гражданская идентичность</vt:lpstr>
      <vt:lpstr>Факторы становления гражданской общности </vt:lpstr>
      <vt:lpstr>Содержание деятельности по формированию гражданской идентичности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Научно-теоретические подходы к понятию российской гражданской идентичности</dc:title>
  <dc:creator>meagum@vipkro33.ru</dc:creator>
  <cp:lastModifiedBy>meagum@vipkro33.ru</cp:lastModifiedBy>
  <cp:revision>25</cp:revision>
  <dcterms:created xsi:type="dcterms:W3CDTF">2015-10-07T07:43:24Z</dcterms:created>
  <dcterms:modified xsi:type="dcterms:W3CDTF">2015-10-08T06:02:03Z</dcterms:modified>
</cp:coreProperties>
</file>