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76" r:id="rId2"/>
    <p:sldId id="277" r:id="rId3"/>
    <p:sldId id="275" r:id="rId4"/>
    <p:sldId id="295" r:id="rId5"/>
    <p:sldId id="283" r:id="rId6"/>
    <p:sldId id="290" r:id="rId7"/>
    <p:sldId id="289" r:id="rId8"/>
    <p:sldId id="261" r:id="rId9"/>
    <p:sldId id="296" r:id="rId10"/>
    <p:sldId id="291" r:id="rId11"/>
    <p:sldId id="292" r:id="rId12"/>
    <p:sldId id="280" r:id="rId13"/>
    <p:sldId id="293" r:id="rId14"/>
    <p:sldId id="262" r:id="rId15"/>
    <p:sldId id="294" r:id="rId16"/>
    <p:sldId id="278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10" autoAdjust="0"/>
    <p:restoredTop sz="94660"/>
  </p:normalViewPr>
  <p:slideViewPr>
    <p:cSldViewPr>
      <p:cViewPr varScale="1">
        <p:scale>
          <a:sx n="59" d="100"/>
          <a:sy n="59" d="100"/>
        </p:scale>
        <p:origin x="-57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319088" y="1752600"/>
            <a:ext cx="8824912" cy="5129213"/>
            <a:chOff x="201" y="1104"/>
            <a:chExt cx="5559" cy="3231"/>
          </a:xfrm>
        </p:grpSpPr>
        <p:sp>
          <p:nvSpPr>
            <p:cNvPr id="5" name="Freeform 3"/>
            <p:cNvSpPr>
              <a:spLocks/>
            </p:cNvSpPr>
            <p:nvPr/>
          </p:nvSpPr>
          <p:spPr bwMode="ltGray">
            <a:xfrm>
              <a:off x="210" y="1104"/>
              <a:ext cx="5550" cy="3216"/>
            </a:xfrm>
            <a:custGeom>
              <a:avLst/>
              <a:gdLst/>
              <a:ahLst/>
              <a:cxnLst>
                <a:cxn ang="0">
                  <a:pos x="335" y="0"/>
                </a:cxn>
                <a:cxn ang="0">
                  <a:pos x="333" y="1290"/>
                </a:cxn>
                <a:cxn ang="0">
                  <a:pos x="0" y="1290"/>
                </a:cxn>
                <a:cxn ang="0">
                  <a:pos x="6" y="3210"/>
                </a:cxn>
                <a:cxn ang="0">
                  <a:pos x="5550" y="3216"/>
                </a:cxn>
                <a:cxn ang="0">
                  <a:pos x="5550" y="0"/>
                </a:cxn>
                <a:cxn ang="0">
                  <a:pos x="335" y="0"/>
                </a:cxn>
                <a:cxn ang="0">
                  <a:pos x="335" y="0"/>
                </a:cxn>
              </a:cxnLst>
              <a:rect l="0" t="0" r="r" b="b"/>
              <a:pathLst>
                <a:path w="5550" h="3216">
                  <a:moveTo>
                    <a:pt x="335" y="0"/>
                  </a:moveTo>
                  <a:lnTo>
                    <a:pt x="333" y="1290"/>
                  </a:lnTo>
                  <a:lnTo>
                    <a:pt x="0" y="1290"/>
                  </a:lnTo>
                  <a:lnTo>
                    <a:pt x="6" y="3210"/>
                  </a:lnTo>
                  <a:lnTo>
                    <a:pt x="5550" y="3216"/>
                  </a:lnTo>
                  <a:lnTo>
                    <a:pt x="5550" y="0"/>
                  </a:lnTo>
                  <a:lnTo>
                    <a:pt x="335" y="0"/>
                  </a:lnTo>
                  <a:lnTo>
                    <a:pt x="335" y="0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ltGray">
            <a:xfrm>
              <a:off x="528" y="2400"/>
              <a:ext cx="5232" cy="19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ltGray">
            <a:xfrm>
              <a:off x="201" y="2377"/>
              <a:ext cx="3455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ltGray">
            <a:xfrm>
              <a:off x="528" y="1104"/>
              <a:ext cx="4894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ltGray">
            <a:xfrm>
              <a:off x="201" y="2377"/>
              <a:ext cx="30" cy="195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29" y="1416"/>
                </a:cxn>
                <a:cxn ang="0">
                  <a:pos x="30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ltGray">
            <a:xfrm>
              <a:off x="528" y="1104"/>
              <a:ext cx="29" cy="32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61"/>
                </a:cxn>
                <a:cxn ang="0">
                  <a:pos x="29" y="2161"/>
                </a:cxn>
                <a:cxn ang="0">
                  <a:pos x="27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26633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990600" y="1905000"/>
            <a:ext cx="7772400" cy="1736725"/>
          </a:xfrm>
        </p:spPr>
        <p:txBody>
          <a:bodyPr anchor="t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26634" name="Rectangle 1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990600" y="3962400"/>
            <a:ext cx="6781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1" name="Rectangle 11"/>
          <p:cNvSpPr>
            <a:spLocks noGrp="1" noChangeArrowheads="1"/>
          </p:cNvSpPr>
          <p:nvPr>
            <p:ph type="dt" sz="quarter" idx="10"/>
          </p:nvPr>
        </p:nvSpPr>
        <p:spPr>
          <a:xfrm>
            <a:off x="990600" y="6245225"/>
            <a:ext cx="1901825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Rectangle 12"/>
          <p:cNvSpPr>
            <a:spLocks noGrp="1" noChangeArrowheads="1"/>
          </p:cNvSpPr>
          <p:nvPr>
            <p:ph type="ftr" sz="quarter" idx="11"/>
          </p:nvPr>
        </p:nvSpPr>
        <p:spPr>
          <a:xfrm>
            <a:off x="3468688" y="6245225"/>
            <a:ext cx="28956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5E45766-4185-4181-B85C-63CAA53F42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8FEBAF-2824-4CE1-9F22-32B551FF7B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8463" y="244475"/>
            <a:ext cx="2097087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44475"/>
            <a:ext cx="6138863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FDDDA3-B901-45E1-B8DD-3801A98531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4475"/>
            <a:ext cx="8385175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18075" y="1905000"/>
            <a:ext cx="3927475" cy="4191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4C68FB-AE1B-41DD-A6E2-6C019FBE95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4475"/>
            <a:ext cx="8385175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18075" y="1905000"/>
            <a:ext cx="3927475" cy="4191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E47DD2-E2CF-4AFD-B7C0-336325F3B9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44475"/>
            <a:ext cx="838835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8A895A-3391-4A4F-AE0F-1C661C3F7E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15AFE1-B0B5-4922-854F-2BCC2A748C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308B99-2F13-4F55-879C-B0C3DBD41C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18075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1023DC-3966-4258-8A60-4CE45E3060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C6C55A-193F-4147-904B-4E7C5C3BB0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467A21-BE4F-4B42-9B1A-75A8B5316B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A60A6C-6548-4C85-A212-1D9D8B7E92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A119AA-49F3-45FF-9A9B-1A6AAFD25C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0527DC-86D6-484D-8EC5-6900E508CF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accent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319088" y="1828800"/>
            <a:ext cx="8824912" cy="5029200"/>
            <a:chOff x="201" y="1152"/>
            <a:chExt cx="5559" cy="3168"/>
          </a:xfrm>
        </p:grpSpPr>
        <p:sp>
          <p:nvSpPr>
            <p:cNvPr id="25603" name="Freeform 3"/>
            <p:cNvSpPr>
              <a:spLocks/>
            </p:cNvSpPr>
            <p:nvPr/>
          </p:nvSpPr>
          <p:spPr bwMode="ltGray">
            <a:xfrm>
              <a:off x="528" y="2909"/>
              <a:ext cx="5232" cy="14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5604" name="Freeform 4"/>
            <p:cNvSpPr>
              <a:spLocks/>
            </p:cNvSpPr>
            <p:nvPr/>
          </p:nvSpPr>
          <p:spPr bwMode="ltGray">
            <a:xfrm>
              <a:off x="210" y="1152"/>
              <a:ext cx="5550" cy="3168"/>
            </a:xfrm>
            <a:custGeom>
              <a:avLst/>
              <a:gdLst/>
              <a:ahLst/>
              <a:cxnLst>
                <a:cxn ang="0">
                  <a:pos x="330" y="1764"/>
                </a:cxn>
                <a:cxn ang="0">
                  <a:pos x="0" y="1764"/>
                </a:cxn>
                <a:cxn ang="0">
                  <a:pos x="0" y="3168"/>
                </a:cxn>
                <a:cxn ang="0">
                  <a:pos x="5550" y="3168"/>
                </a:cxn>
                <a:cxn ang="0">
                  <a:pos x="5550" y="0"/>
                </a:cxn>
                <a:cxn ang="0">
                  <a:pos x="330" y="0"/>
                </a:cxn>
                <a:cxn ang="0">
                  <a:pos x="330" y="1764"/>
                </a:cxn>
              </a:cxnLst>
              <a:rect l="0" t="0" r="r" b="b"/>
              <a:pathLst>
                <a:path w="5550" h="3168">
                  <a:moveTo>
                    <a:pt x="330" y="1764"/>
                  </a:moveTo>
                  <a:lnTo>
                    <a:pt x="0" y="1764"/>
                  </a:lnTo>
                  <a:lnTo>
                    <a:pt x="0" y="3168"/>
                  </a:lnTo>
                  <a:lnTo>
                    <a:pt x="5550" y="3168"/>
                  </a:lnTo>
                  <a:lnTo>
                    <a:pt x="5550" y="0"/>
                  </a:lnTo>
                  <a:lnTo>
                    <a:pt x="330" y="0"/>
                  </a:lnTo>
                  <a:lnTo>
                    <a:pt x="330" y="1764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5605" name="Freeform 5"/>
            <p:cNvSpPr>
              <a:spLocks/>
            </p:cNvSpPr>
            <p:nvPr/>
          </p:nvSpPr>
          <p:spPr bwMode="ltGray">
            <a:xfrm>
              <a:off x="528" y="2932"/>
              <a:ext cx="5232" cy="13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alpha val="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5606" name="Freeform 6"/>
            <p:cNvSpPr>
              <a:spLocks/>
            </p:cNvSpPr>
            <p:nvPr/>
          </p:nvSpPr>
          <p:spPr bwMode="ltGray">
            <a:xfrm>
              <a:off x="528" y="1152"/>
              <a:ext cx="4607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5607" name="Freeform 7"/>
            <p:cNvSpPr>
              <a:spLocks/>
            </p:cNvSpPr>
            <p:nvPr/>
          </p:nvSpPr>
          <p:spPr bwMode="ltGray">
            <a:xfrm>
              <a:off x="528" y="1152"/>
              <a:ext cx="29" cy="178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61"/>
                </a:cxn>
                <a:cxn ang="0">
                  <a:pos x="29" y="2161"/>
                </a:cxn>
                <a:cxn ang="0">
                  <a:pos x="27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5608" name="Freeform 8"/>
            <p:cNvSpPr>
              <a:spLocks/>
            </p:cNvSpPr>
            <p:nvPr/>
          </p:nvSpPr>
          <p:spPr bwMode="ltGray">
            <a:xfrm>
              <a:off x="527" y="2904"/>
              <a:ext cx="29" cy="1416"/>
            </a:xfrm>
            <a:custGeom>
              <a:avLst/>
              <a:gdLst/>
              <a:ahLst/>
              <a:cxnLst>
                <a:cxn ang="0">
                  <a:pos x="0" y="1416"/>
                </a:cxn>
                <a:cxn ang="0">
                  <a:pos x="29" y="1416"/>
                </a:cxn>
                <a:cxn ang="0">
                  <a:pos x="28" y="24"/>
                </a:cxn>
                <a:cxn ang="0">
                  <a:pos x="0" y="0"/>
                </a:cxn>
                <a:cxn ang="0">
                  <a:pos x="0" y="1416"/>
                </a:cxn>
              </a:cxnLst>
              <a:rect l="0" t="0" r="r" b="b"/>
              <a:pathLst>
                <a:path w="29" h="1416">
                  <a:moveTo>
                    <a:pt x="0" y="1416"/>
                  </a:moveTo>
                  <a:lnTo>
                    <a:pt x="29" y="1416"/>
                  </a:lnTo>
                  <a:lnTo>
                    <a:pt x="28" y="24"/>
                  </a:lnTo>
                  <a:lnTo>
                    <a:pt x="0" y="0"/>
                  </a:lnTo>
                  <a:lnTo>
                    <a:pt x="0" y="1416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5609" name="Freeform 9"/>
            <p:cNvSpPr>
              <a:spLocks/>
            </p:cNvSpPr>
            <p:nvPr/>
          </p:nvSpPr>
          <p:spPr bwMode="ltGray">
            <a:xfrm>
              <a:off x="201" y="2904"/>
              <a:ext cx="2879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5610" name="Freeform 10"/>
            <p:cNvSpPr>
              <a:spLocks/>
            </p:cNvSpPr>
            <p:nvPr/>
          </p:nvSpPr>
          <p:spPr bwMode="ltGray">
            <a:xfrm>
              <a:off x="201" y="2904"/>
              <a:ext cx="30" cy="141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29" y="1416"/>
                </a:cxn>
                <a:cxn ang="0">
                  <a:pos x="30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10001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25611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245225"/>
            <a:ext cx="19018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5612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5613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37375" y="6245225"/>
            <a:ext cx="19018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3656819C-E10C-4755-8263-0A982EC43C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25614" name="Rectangle 14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44475"/>
            <a:ext cx="8385175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5615" name="Rectangle 15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838200" y="1905000"/>
            <a:ext cx="800735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8" r:id="rId1"/>
    <p:sldLayoutId id="2147483677" r:id="rId2"/>
    <p:sldLayoutId id="2147483676" r:id="rId3"/>
    <p:sldLayoutId id="2147483675" r:id="rId4"/>
    <p:sldLayoutId id="2147483674" r:id="rId5"/>
    <p:sldLayoutId id="2147483673" r:id="rId6"/>
    <p:sldLayoutId id="2147483672" r:id="rId7"/>
    <p:sldLayoutId id="2147483671" r:id="rId8"/>
    <p:sldLayoutId id="2147483670" r:id="rId9"/>
    <p:sldLayoutId id="2147483669" r:id="rId10"/>
    <p:sldLayoutId id="2147483668" r:id="rId11"/>
    <p:sldLayoutId id="2147483667" r:id="rId12"/>
    <p:sldLayoutId id="2147483666" r:id="rId13"/>
    <p:sldLayoutId id="2147483665" r:id="rId14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img-2005-02.photosight.ru/17/764303.jpg" TargetMode="Externa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hyperlink" Target="http://i008.radikal.ru/0803/12/efaed0751951.jpg" TargetMode="Externa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shkolazhizni.ru/img/content/i54/54125_or.jpg" TargetMode="Externa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://www.iralebedeva.ru/images/pervocv_b.jpg" TargetMode="Externa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385175" cy="1500174"/>
          </a:xfrm>
        </p:spPr>
        <p:txBody>
          <a:bodyPr/>
          <a:lstStyle/>
          <a:p>
            <a:r>
              <a:rPr lang="ru-RU" dirty="0" smtClean="0"/>
              <a:t>      Март - </a:t>
            </a:r>
            <a:r>
              <a:rPr lang="ru-RU" dirty="0" err="1" smtClean="0"/>
              <a:t>протальник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1643050"/>
            <a:ext cx="7500990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39952" y="244475"/>
            <a:ext cx="4702423" cy="1096293"/>
          </a:xfrm>
        </p:spPr>
        <p:txBody>
          <a:bodyPr/>
          <a:lstStyle/>
          <a:p>
            <a:r>
              <a:rPr lang="en-US" sz="4800" dirty="0" smtClean="0"/>
              <a:t>                                            </a:t>
            </a:r>
            <a:r>
              <a:rPr lang="en-US" dirty="0" smtClean="0"/>
              <a:t>                       </a:t>
            </a:r>
            <a:r>
              <a:rPr lang="ru-RU" sz="4800" dirty="0" smtClean="0"/>
              <a:t>Ветреница</a:t>
            </a:r>
            <a:endParaRPr lang="ru-RU" sz="4800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3571868" cy="33832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4860032" y="1844824"/>
            <a:ext cx="403244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/>
              <a:t>Состоит из трех этажей: подземное корневище, стебелек, цветок. Цветет всего несколько дней. Очень любит свет</a:t>
            </a:r>
            <a:endParaRPr lang="ru-RU" sz="3600" dirty="0"/>
          </a:p>
        </p:txBody>
      </p:sp>
      <p:pic>
        <p:nvPicPr>
          <p:cNvPr id="7" name="Picture 7" descr="Картинка 101 из 1585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87624" y="3140968"/>
            <a:ext cx="3600400" cy="3486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анимация_000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251520" y="1124744"/>
            <a:ext cx="4320480" cy="544752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 rot="10800000" flipH="1" flipV="1">
            <a:off x="2123728" y="315960"/>
            <a:ext cx="676875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>
                <a:solidFill>
                  <a:schemeClr val="tx2"/>
                </a:solidFill>
                <a:latin typeface="+mj-lt"/>
              </a:rPr>
              <a:t>Печёночница</a:t>
            </a:r>
            <a:endParaRPr lang="ru-RU" sz="4400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148064" y="1556792"/>
            <a:ext cx="39959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ru-RU" sz="3600" dirty="0" smtClean="0"/>
              <a:t>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860032" y="1124744"/>
            <a:ext cx="428396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Многолетнее травянистое растение . Листья в молодости густо опушённые, поздние почти голые. В садах и парках выращивают печеночницы с белыми и розовыми махровыми цветками. Растение обладает противовоспалительным  действием. В народной медицине трава печеночницы благородной широко применяется при лихорадке, кашле и головной боли. В народе её  нередко называют </a:t>
            </a:r>
            <a:r>
              <a:rPr lang="ru-RU" sz="2000" b="1" dirty="0" smtClean="0">
                <a:solidFill>
                  <a:srgbClr val="FFFF00"/>
                </a:solidFill>
              </a:rPr>
              <a:t>«перелеской», </a:t>
            </a:r>
            <a:r>
              <a:rPr lang="ru-RU" sz="2000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Arial" pitchFamily="34" charset="0"/>
                <a:cs typeface="Arial" pitchFamily="34" charset="0"/>
              </a:rPr>
              <a:t>поскольку растёт она в лесу, а на открытых  местах  почти  не встречается.</a:t>
            </a:r>
            <a:br>
              <a:rPr lang="ru-RU" sz="2000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Arial" pitchFamily="34" charset="0"/>
                <a:cs typeface="Arial" pitchFamily="34" charset="0"/>
              </a:rPr>
            </a:br>
            <a:endParaRPr lang="ru-RU" sz="2000" dirty="0">
              <a:solidFill>
                <a:schemeClr val="accent5">
                  <a:lumMod val="20000"/>
                  <a:lumOff val="8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</a:t>
            </a:r>
            <a:r>
              <a:rPr lang="en-US" dirty="0" smtClean="0"/>
              <a:t>            </a:t>
            </a:r>
            <a:r>
              <a:rPr lang="ru-RU" dirty="0" smtClean="0"/>
              <a:t> Сон-трава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286380" y="1857364"/>
            <a:ext cx="350046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ru-RU" sz="2400" dirty="0" smtClean="0"/>
              <a:t>Сон – трава или </a:t>
            </a:r>
            <a:r>
              <a:rPr lang="ru-RU" sz="2400" b="1" dirty="0" smtClean="0"/>
              <a:t>прострел</a:t>
            </a:r>
            <a:r>
              <a:rPr lang="ru-RU" sz="2400" dirty="0" smtClean="0"/>
              <a:t> раскрытый. Все растение словно закутано в теплый чехол из многочисленных мягких волосков. Растение ядовито, но его клюют глухари без вреда для здоровья.</a:t>
            </a:r>
          </a:p>
        </p:txBody>
      </p:sp>
      <p:pic>
        <p:nvPicPr>
          <p:cNvPr id="4" name="Picture 7" descr="анимация_000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251520" y="188640"/>
            <a:ext cx="3672408" cy="3479993"/>
          </a:xfrm>
          <a:prstGeom prst="rect">
            <a:avLst/>
          </a:prstGeom>
          <a:noFill/>
        </p:spPr>
      </p:pic>
      <p:pic>
        <p:nvPicPr>
          <p:cNvPr id="5" name="Picture 9" descr="236704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3284984"/>
            <a:ext cx="4066223" cy="3052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Хохлатка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1700808"/>
            <a:ext cx="345638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ru-RU" sz="2800" dirty="0" smtClean="0"/>
              <a:t>Зацветает очень рано: едва снег успевает исчезнуть. Маленькое растение с сиреневыми цветами, собранными в густую кисть.</a:t>
            </a:r>
          </a:p>
        </p:txBody>
      </p:sp>
      <p:pic>
        <p:nvPicPr>
          <p:cNvPr id="5" name="Picture 5" descr="Картинка 205 из 47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980728"/>
            <a:ext cx="4464496" cy="5215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Rectangle 4"/>
          <p:cNvSpPr>
            <a:spLocks noGrp="1" noRot="1" noChangeArrowheads="1"/>
          </p:cNvSpPr>
          <p:nvPr>
            <p:ph type="title"/>
          </p:nvPr>
        </p:nvSpPr>
        <p:spPr>
          <a:xfrm>
            <a:off x="467544" y="244475"/>
            <a:ext cx="3168352" cy="448221"/>
          </a:xfrm>
        </p:spPr>
        <p:txBody>
          <a:bodyPr/>
          <a:lstStyle/>
          <a:p>
            <a:pPr eaLnBrk="1" hangingPunct="1">
              <a:defRPr/>
            </a:pPr>
            <a:r>
              <a:rPr lang="en-US" sz="2800" dirty="0" smtClean="0"/>
              <a:t>     </a:t>
            </a:r>
            <a:r>
              <a:rPr lang="ru-RU" sz="2800" dirty="0" smtClean="0"/>
              <a:t>Медуница</a:t>
            </a:r>
          </a:p>
        </p:txBody>
      </p:sp>
      <p:sp>
        <p:nvSpPr>
          <p:cNvPr id="14342" name="Rectangle 6"/>
          <p:cNvSpPr>
            <a:spLocks noGrp="1" noRot="1" noChangeArrowheads="1"/>
          </p:cNvSpPr>
          <p:nvPr>
            <p:ph type="body" sz="half" idx="2"/>
          </p:nvPr>
        </p:nvSpPr>
        <p:spPr>
          <a:xfrm>
            <a:off x="4916488" y="1928802"/>
            <a:ext cx="3929062" cy="4167198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None/>
              <a:defRPr/>
            </a:pPr>
            <a:endParaRPr lang="ru-RU" sz="2800" dirty="0" smtClean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1" y="980728"/>
            <a:ext cx="4270737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1844824"/>
            <a:ext cx="4176464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5220072" y="836712"/>
            <a:ext cx="35283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latin typeface="+mj-lt"/>
              </a:rPr>
              <a:t>  </a:t>
            </a:r>
            <a:r>
              <a:rPr lang="ru-RU" sz="2800" b="1" dirty="0" smtClean="0">
                <a:solidFill>
                  <a:schemeClr val="tx2"/>
                </a:solidFill>
                <a:latin typeface="+mj-lt"/>
              </a:rPr>
              <a:t>Гусиный лук</a:t>
            </a:r>
            <a:endParaRPr lang="ru-RU" sz="2800" b="1" dirty="0">
              <a:solidFill>
                <a:schemeClr val="tx2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143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143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2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</a:t>
            </a:r>
            <a:r>
              <a:rPr lang="ru-RU" sz="4800" dirty="0" smtClean="0"/>
              <a:t>Подснежники</a:t>
            </a:r>
            <a:endParaRPr lang="ru-RU" sz="4800" dirty="0"/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844824"/>
            <a:ext cx="3672408" cy="4548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1844824"/>
            <a:ext cx="4454302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4475"/>
            <a:ext cx="8385175" cy="952277"/>
          </a:xfrm>
        </p:spPr>
        <p:txBody>
          <a:bodyPr/>
          <a:lstStyle/>
          <a:p>
            <a:r>
              <a:rPr lang="ru-RU" dirty="0" smtClean="0"/>
              <a:t>          Весенний лес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500174"/>
            <a:ext cx="7601498" cy="5025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"/>
            <a:ext cx="8385175" cy="1428735"/>
          </a:xfrm>
        </p:spPr>
        <p:txBody>
          <a:bodyPr/>
          <a:lstStyle/>
          <a:p>
            <a:r>
              <a:rPr lang="ru-RU" dirty="0" smtClean="0"/>
              <a:t>      Апрель – </a:t>
            </a:r>
            <a:r>
              <a:rPr lang="ru-RU" dirty="0" err="1" smtClean="0"/>
              <a:t>снегогон</a:t>
            </a:r>
            <a:r>
              <a:rPr lang="en-US" dirty="0" smtClean="0"/>
              <a:t>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        </a:t>
            </a:r>
            <a:r>
              <a:rPr lang="en-US" dirty="0" smtClean="0"/>
              <a:t>(</a:t>
            </a:r>
            <a:r>
              <a:rPr lang="ru-RU" dirty="0" smtClean="0"/>
              <a:t>водолей)</a:t>
            </a:r>
            <a:endParaRPr lang="ru-RU" dirty="0"/>
          </a:p>
        </p:txBody>
      </p:sp>
      <p:pic>
        <p:nvPicPr>
          <p:cNvPr id="4" name="Picture 4" descr="Копия Копия Scan100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1" y="1428736"/>
            <a:ext cx="7358113" cy="5240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"/>
            <a:ext cx="8385175" cy="1214421"/>
          </a:xfrm>
        </p:spPr>
        <p:txBody>
          <a:bodyPr/>
          <a:lstStyle/>
          <a:p>
            <a:r>
              <a:rPr lang="ru-RU" dirty="0" smtClean="0"/>
              <a:t>            Май - </a:t>
            </a:r>
            <a:r>
              <a:rPr lang="ru-RU" dirty="0" err="1" smtClean="0"/>
              <a:t>травень</a:t>
            </a:r>
            <a:endParaRPr lang="ru-RU" dirty="0"/>
          </a:p>
        </p:txBody>
      </p:sp>
      <p:pic>
        <p:nvPicPr>
          <p:cNvPr id="3" name="Picture 4" descr="SUMM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1071546"/>
            <a:ext cx="7286676" cy="542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19672" y="1844824"/>
            <a:ext cx="6912768" cy="2934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solidFill>
                  <a:schemeClr val="tx2">
                    <a:lumMod val="75000"/>
                  </a:schemeClr>
                </a:solidFill>
              </a:rPr>
              <a:t>Какие  растения весной  цвести   торопятся</a:t>
            </a:r>
            <a:endParaRPr lang="ru-RU" sz="60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0"/>
            <a:ext cx="8991600" cy="669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476672"/>
            <a:ext cx="7272808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49263">
              <a:tabLst>
                <a:tab pos="1127125" algn="l"/>
              </a:tabLst>
            </a:pP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Берегите первоцветы!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lang="ru-RU" sz="3200" dirty="0" smtClean="0">
              <a:solidFill>
                <a:schemeClr val="tx2">
                  <a:lumMod val="75000"/>
                </a:schemeClr>
              </a:solidFill>
              <a:latin typeface="Arial" pitchFamily="34" charset="0"/>
            </a:endParaRPr>
          </a:p>
          <a:p>
            <a:pPr lvl="0" eaLnBrk="0" hangingPunct="0">
              <a:buFontTx/>
              <a:buChar char="•"/>
              <a:tabLst>
                <a:tab pos="1127125" algn="l"/>
              </a:tabLst>
            </a:pPr>
            <a:r>
              <a:rPr lang="en-US" sz="3200" b="1" dirty="0" smtClean="0">
                <a:solidFill>
                  <a:srgbClr val="00206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3200" b="1" dirty="0" smtClean="0">
                <a:solidFill>
                  <a:srgbClr val="00206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Не рвите большие букеты!</a:t>
            </a:r>
            <a:endParaRPr lang="ru-RU" sz="3200" dirty="0" smtClean="0">
              <a:solidFill>
                <a:srgbClr val="002060"/>
              </a:solidFill>
              <a:latin typeface="Arial" pitchFamily="34" charset="0"/>
            </a:endParaRPr>
          </a:p>
          <a:p>
            <a:pPr lvl="0" eaLnBrk="0" hangingPunct="0">
              <a:buFontTx/>
              <a:buChar char="•"/>
              <a:tabLst>
                <a:tab pos="1127125" algn="l"/>
              </a:tabLst>
            </a:pPr>
            <a:r>
              <a:rPr lang="ru-RU" sz="3200" b="1" dirty="0" smtClean="0">
                <a:solidFill>
                  <a:srgbClr val="00206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Не губите места произрастания первоцветов!</a:t>
            </a:r>
            <a:endParaRPr lang="ru-RU" sz="3200" dirty="0" smtClean="0">
              <a:solidFill>
                <a:srgbClr val="002060"/>
              </a:solidFill>
              <a:latin typeface="Arial" pitchFamily="34" charset="0"/>
            </a:endParaRPr>
          </a:p>
          <a:p>
            <a:pPr lvl="0" eaLnBrk="0" hangingPunct="0">
              <a:buFontTx/>
              <a:buChar char="•"/>
              <a:tabLst>
                <a:tab pos="1127125" algn="l"/>
              </a:tabLst>
            </a:pPr>
            <a:r>
              <a:rPr lang="ru-RU" sz="3200" b="1" dirty="0" smtClean="0">
                <a:solidFill>
                  <a:srgbClr val="00206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Не вырывайте первоцветы с корнем!</a:t>
            </a:r>
            <a:endParaRPr lang="ru-RU" sz="3200" dirty="0" smtClean="0">
              <a:solidFill>
                <a:srgbClr val="002060"/>
              </a:solidFill>
              <a:latin typeface="Arial" pitchFamily="34" charset="0"/>
            </a:endParaRPr>
          </a:p>
          <a:p>
            <a:pPr lvl="0" eaLnBrk="0" hangingPunct="0">
              <a:buFontTx/>
              <a:buChar char="•"/>
              <a:tabLst>
                <a:tab pos="1127125" algn="l"/>
              </a:tabLst>
            </a:pPr>
            <a:r>
              <a:rPr lang="ru-RU" sz="3200" b="1" dirty="0" smtClean="0">
                <a:solidFill>
                  <a:srgbClr val="00206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Посадите первоцветы в саду и ухаживайте за ними!</a:t>
            </a:r>
            <a:endParaRPr lang="ru-RU" sz="3200" dirty="0" smtClean="0">
              <a:solidFill>
                <a:srgbClr val="002060"/>
              </a:solidFill>
              <a:latin typeface="Arial" pitchFamily="34" charset="0"/>
            </a:endParaRPr>
          </a:p>
          <a:p>
            <a:pPr lvl="0" eaLnBrk="0" hangingPunct="0">
              <a:buFontTx/>
              <a:buChar char="•"/>
              <a:tabLst>
                <a:tab pos="1127125" algn="l"/>
              </a:tabLst>
            </a:pPr>
            <a:r>
              <a:rPr lang="ru-RU" sz="3200" b="1" dirty="0" smtClean="0">
                <a:solidFill>
                  <a:srgbClr val="00206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Расскажите друзьям и близким об охране первоцветов.</a:t>
            </a:r>
            <a:endParaRPr lang="ru-RU" sz="3200" dirty="0" smtClean="0">
              <a:solidFill>
                <a:srgbClr val="002060"/>
              </a:solidFill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32656"/>
            <a:ext cx="3811905" cy="30187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645024"/>
            <a:ext cx="2426695" cy="29186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85555" y="260648"/>
            <a:ext cx="4734917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96136" y="3789040"/>
            <a:ext cx="3168352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339752" y="3501008"/>
            <a:ext cx="3312368" cy="3005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88024" y="2492896"/>
            <a:ext cx="2925387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67744" y="3573016"/>
            <a:ext cx="3312368" cy="3005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4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               </a:t>
            </a:r>
            <a:r>
              <a:rPr lang="ru-RU" dirty="0" smtClean="0"/>
              <a:t>Мать - и - мачеха</a:t>
            </a:r>
          </a:p>
        </p:txBody>
      </p:sp>
      <p:sp>
        <p:nvSpPr>
          <p:cNvPr id="12294" name="Rectangle 6"/>
          <p:cNvSpPr>
            <a:spLocks noGrp="1" noRot="1" noChangeArrowheads="1"/>
          </p:cNvSpPr>
          <p:nvPr>
            <p:ph type="body" sz="half" idx="2"/>
          </p:nvPr>
        </p:nvSpPr>
        <p:spPr>
          <a:xfrm>
            <a:off x="4916488" y="1905000"/>
            <a:ext cx="3929062" cy="4191000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smtClean="0"/>
              <a:t>Показывается в середине апреля в оврагах, вдоль дорог, на пустырях. Сначала цветет, а потом появляются листья.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04664"/>
            <a:ext cx="2592287" cy="38712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5" descr="Картинка 3 из 1086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584" y="3356992"/>
            <a:ext cx="3744416" cy="31558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22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22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hlink"/>
                </a:solidFill>
                <a:latin typeface="Arial Black" pitchFamily="34" charset="0"/>
              </a:rPr>
              <a:t>            </a:t>
            </a:r>
            <a:r>
              <a:rPr lang="ru-RU" sz="4800" dirty="0" smtClean="0">
                <a:solidFill>
                  <a:schemeClr val="hlink"/>
                </a:solidFill>
                <a:latin typeface="Arial Black" pitchFamily="34" charset="0"/>
              </a:rPr>
              <a:t>Первоцвет</a:t>
            </a:r>
            <a:r>
              <a:rPr lang="ru-RU" sz="4800" dirty="0" smtClean="0"/>
              <a:t/>
            </a:r>
            <a:br>
              <a:rPr lang="ru-RU" sz="4800" dirty="0" smtClean="0"/>
            </a:br>
            <a:endParaRPr lang="ru-RU" sz="48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716015" y="1988840"/>
            <a:ext cx="4129535" cy="4107160"/>
          </a:xfrm>
        </p:spPr>
        <p:txBody>
          <a:bodyPr/>
          <a:lstStyle/>
          <a:p>
            <a:r>
              <a:rPr lang="ru-RU" sz="2000" dirty="0" smtClean="0"/>
              <a:t>Многолетнее травянистое растение. Перед цветением, когда ещё прохладно, края листьев загнуты внутрь, а молодые листья в это время свёрнуты в трубочку. Цветки мелкие, с пятью золотисто-жёлтыми лепестками. Цветёт растение с середины апреля по июль. Первоцвет является лекарственным растением и занесён в Красную книгу.</a:t>
            </a:r>
            <a:endParaRPr lang="ru-RU" sz="2000" dirty="0"/>
          </a:p>
        </p:txBody>
      </p:sp>
      <p:pic>
        <p:nvPicPr>
          <p:cNvPr id="5" name="Picture 6" descr="Картинка 28 из 2320">
            <a:hlinkClick r:id="rId2"/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7" y="1772816"/>
            <a:ext cx="3888432" cy="4392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 descr="Картинка 28 из 2320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484784"/>
            <a:ext cx="4464496" cy="4752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рава">
  <a:themeElements>
    <a:clrScheme name="Трава 4">
      <a:dk1>
        <a:srgbClr val="006600"/>
      </a:dk1>
      <a:lt1>
        <a:srgbClr val="FFFFFF"/>
      </a:lt1>
      <a:dk2>
        <a:srgbClr val="008000"/>
      </a:dk2>
      <a:lt2>
        <a:srgbClr val="FFFFB7"/>
      </a:lt2>
      <a:accent1>
        <a:srgbClr val="99CC00"/>
      </a:accent1>
      <a:accent2>
        <a:srgbClr val="00CC00"/>
      </a:accent2>
      <a:accent3>
        <a:srgbClr val="AAC0AA"/>
      </a:accent3>
      <a:accent4>
        <a:srgbClr val="DADADA"/>
      </a:accent4>
      <a:accent5>
        <a:srgbClr val="CAE2AA"/>
      </a:accent5>
      <a:accent6>
        <a:srgbClr val="00B900"/>
      </a:accent6>
      <a:hlink>
        <a:srgbClr val="99FF66"/>
      </a:hlink>
      <a:folHlink>
        <a:srgbClr val="FFFF66"/>
      </a:folHlink>
    </a:clrScheme>
    <a:fontScheme name="Трава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рава 1">
        <a:dk1>
          <a:srgbClr val="FF9900"/>
        </a:dk1>
        <a:lt1>
          <a:srgbClr val="FFFFFF"/>
        </a:lt1>
        <a:dk2>
          <a:srgbClr val="FFCC66"/>
        </a:dk2>
        <a:lt2>
          <a:srgbClr val="CC6600"/>
        </a:lt2>
        <a:accent1>
          <a:srgbClr val="F05000"/>
        </a:accent1>
        <a:accent2>
          <a:srgbClr val="B28300"/>
        </a:accent2>
        <a:accent3>
          <a:srgbClr val="FFE2B8"/>
        </a:accent3>
        <a:accent4>
          <a:srgbClr val="DADADA"/>
        </a:accent4>
        <a:accent5>
          <a:srgbClr val="F6B3AA"/>
        </a:accent5>
        <a:accent6>
          <a:srgbClr val="A17600"/>
        </a:accent6>
        <a:hlink>
          <a:srgbClr val="99CC00"/>
        </a:hlink>
        <a:folHlink>
          <a:srgbClr val="0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2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3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DDFFB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4">
        <a:dk1>
          <a:srgbClr val="006600"/>
        </a:dk1>
        <a:lt1>
          <a:srgbClr val="FFFFFF"/>
        </a:lt1>
        <a:dk2>
          <a:srgbClr val="008000"/>
        </a:dk2>
        <a:lt2>
          <a:srgbClr val="FFFFB7"/>
        </a:lt2>
        <a:accent1>
          <a:srgbClr val="99CC00"/>
        </a:accent1>
        <a:accent2>
          <a:srgbClr val="00CC00"/>
        </a:accent2>
        <a:accent3>
          <a:srgbClr val="AAC0AA"/>
        </a:accent3>
        <a:accent4>
          <a:srgbClr val="DADADA"/>
        </a:accent4>
        <a:accent5>
          <a:srgbClr val="CAE2AA"/>
        </a:accent5>
        <a:accent6>
          <a:srgbClr val="00B900"/>
        </a:accent6>
        <a:hlink>
          <a:srgbClr val="99FF66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5">
        <a:dk1>
          <a:srgbClr val="000000"/>
        </a:dk1>
        <a:lt1>
          <a:srgbClr val="CCECFF"/>
        </a:lt1>
        <a:dk2>
          <a:srgbClr val="000000"/>
        </a:dk2>
        <a:lt2>
          <a:srgbClr val="D6EDEE"/>
        </a:lt2>
        <a:accent1>
          <a:srgbClr val="E8F0F4"/>
        </a:accent1>
        <a:accent2>
          <a:srgbClr val="8EAAFA"/>
        </a:accent2>
        <a:accent3>
          <a:srgbClr val="E2F4FF"/>
        </a:accent3>
        <a:accent4>
          <a:srgbClr val="000000"/>
        </a:accent4>
        <a:accent5>
          <a:srgbClr val="F2F6F8"/>
        </a:accent5>
        <a:accent6>
          <a:srgbClr val="809AE3"/>
        </a:accent6>
        <a:hlink>
          <a:srgbClr val="0066FF"/>
        </a:hlink>
        <a:folHlink>
          <a:srgbClr val="9947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рава 6">
        <a:dk1>
          <a:srgbClr val="48486A"/>
        </a:dk1>
        <a:lt1>
          <a:srgbClr val="FFFFFF"/>
        </a:lt1>
        <a:dk2>
          <a:srgbClr val="000099"/>
        </a:dk2>
        <a:lt2>
          <a:srgbClr val="F8F8F8"/>
        </a:lt2>
        <a:accent1>
          <a:srgbClr val="6699FF"/>
        </a:accent1>
        <a:accent2>
          <a:srgbClr val="0000FF"/>
        </a:accent2>
        <a:accent3>
          <a:srgbClr val="AAAACA"/>
        </a:accent3>
        <a:accent4>
          <a:srgbClr val="DADADA"/>
        </a:accent4>
        <a:accent5>
          <a:srgbClr val="B8CAFF"/>
        </a:accent5>
        <a:accent6>
          <a:srgbClr val="0000E7"/>
        </a:accent6>
        <a:hlink>
          <a:srgbClr val="3DCC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7">
        <a:dk1>
          <a:srgbClr val="573F8B"/>
        </a:dk1>
        <a:lt1>
          <a:srgbClr val="FFFFFF"/>
        </a:lt1>
        <a:dk2>
          <a:srgbClr val="666699"/>
        </a:dk2>
        <a:lt2>
          <a:srgbClr val="D9D9FF"/>
        </a:lt2>
        <a:accent1>
          <a:srgbClr val="CC99FF"/>
        </a:accent1>
        <a:accent2>
          <a:srgbClr val="9933FF"/>
        </a:accent2>
        <a:accent3>
          <a:srgbClr val="B8B8CA"/>
        </a:accent3>
        <a:accent4>
          <a:srgbClr val="DADADA"/>
        </a:accent4>
        <a:accent5>
          <a:srgbClr val="E2CAFF"/>
        </a:accent5>
        <a:accent6>
          <a:srgbClr val="8A2DE7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8">
        <a:dk1>
          <a:srgbClr val="000000"/>
        </a:dk1>
        <a:lt1>
          <a:srgbClr val="EAEAEA"/>
        </a:lt1>
        <a:dk2>
          <a:srgbClr val="000000"/>
        </a:dk2>
        <a:lt2>
          <a:srgbClr val="C1C2CB"/>
        </a:lt2>
        <a:accent1>
          <a:srgbClr val="F1F1F7"/>
        </a:accent1>
        <a:accent2>
          <a:srgbClr val="8C8CB4"/>
        </a:accent2>
        <a:accent3>
          <a:srgbClr val="F3F3F3"/>
        </a:accent3>
        <a:accent4>
          <a:srgbClr val="000000"/>
        </a:accent4>
        <a:accent5>
          <a:srgbClr val="F7F7FA"/>
        </a:accent5>
        <a:accent6>
          <a:srgbClr val="7E7EA3"/>
        </a:accent6>
        <a:hlink>
          <a:srgbClr val="A3FFFF"/>
        </a:hlink>
        <a:folHlink>
          <a:srgbClr val="9E99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Glass Layers</Template>
  <TotalTime>2125</TotalTime>
  <Words>295</Words>
  <Application>Microsoft Office PowerPoint</Application>
  <PresentationFormat>Экран (4:3)</PresentationFormat>
  <Paragraphs>27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Трава</vt:lpstr>
      <vt:lpstr>      Март - протальник</vt:lpstr>
      <vt:lpstr>      Апрель – снегогон               (водолей)</vt:lpstr>
      <vt:lpstr>            Май - травень</vt:lpstr>
      <vt:lpstr>Слайд 4</vt:lpstr>
      <vt:lpstr>Слайд 5</vt:lpstr>
      <vt:lpstr>Слайд 6</vt:lpstr>
      <vt:lpstr>Слайд 7</vt:lpstr>
      <vt:lpstr>               Мать - и - мачеха</vt:lpstr>
      <vt:lpstr>            Первоцвет </vt:lpstr>
      <vt:lpstr>                                                                   Ветреница</vt:lpstr>
      <vt:lpstr>Слайд 11</vt:lpstr>
      <vt:lpstr>                         Сон-трава</vt:lpstr>
      <vt:lpstr>Хохлатка</vt:lpstr>
      <vt:lpstr>     Медуница</vt:lpstr>
      <vt:lpstr>         Подснежники</vt:lpstr>
      <vt:lpstr>          Весенний лес</vt:lpstr>
    </vt:vector>
  </TitlesOfParts>
  <Company>Калязин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Первоцветы</dc:title>
  <dc:creator>Надежда</dc:creator>
  <cp:lastModifiedBy>SamLab.ws</cp:lastModifiedBy>
  <cp:revision>189</cp:revision>
  <dcterms:created xsi:type="dcterms:W3CDTF">2009-03-19T16:58:27Z</dcterms:created>
  <dcterms:modified xsi:type="dcterms:W3CDTF">2011-04-20T15:50:42Z</dcterms:modified>
</cp:coreProperties>
</file>