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sldIdLst>
    <p:sldId id="256" r:id="rId2"/>
    <p:sldId id="292" r:id="rId3"/>
    <p:sldId id="338" r:id="rId4"/>
    <p:sldId id="339" r:id="rId5"/>
    <p:sldId id="341" r:id="rId6"/>
    <p:sldId id="342" r:id="rId7"/>
    <p:sldId id="348" r:id="rId8"/>
    <p:sldId id="340" r:id="rId9"/>
    <p:sldId id="349" r:id="rId10"/>
    <p:sldId id="343" r:id="rId11"/>
    <p:sldId id="346" r:id="rId12"/>
    <p:sldId id="347" r:id="rId13"/>
    <p:sldId id="345" r:id="rId14"/>
    <p:sldId id="344" r:id="rId15"/>
    <p:sldId id="265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CC"/>
    <a:srgbClr val="3333FF"/>
    <a:srgbClr val="66FF33"/>
    <a:srgbClr val="C8E668"/>
    <a:srgbClr val="FFFF00"/>
    <a:srgbClr val="669900"/>
    <a:srgbClr val="7A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8" autoAdjust="0"/>
    <p:restoredTop sz="89845" autoAdjust="0"/>
  </p:normalViewPr>
  <p:slideViewPr>
    <p:cSldViewPr snapToGrid="0">
      <p:cViewPr>
        <p:scale>
          <a:sx n="96" d="100"/>
          <a:sy n="96" d="100"/>
        </p:scale>
        <p:origin x="-5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zlovaTA\&#1056;&#1072;&#1073;&#1086;&#1095;&#1080;&#1081;%20&#1089;&#1090;&#1086;&#1083;\&#1055;&#1088;&#1077;&#1079;&#1077;&#1085;&#1090;&#1072;&#1094;&#1080;&#1080;\&#1059;&#1057;%20&#1072;&#1074;&#1075;.%202015%20&#1075;\&#1076;&#1083;&#1103;%20&#1055;&#1072;&#1085;&#1092;&#1080;&#1083;&#1086;&#1074;&#1072;%20&#1085;&#1072;%20&#1059;&#1057;%20&#1072;&#1074;&#1075;.%202015%20&#1075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zlovaTA\&#1056;&#1072;&#1073;&#1086;&#1095;&#1080;&#1081;%20&#1089;&#1090;&#1086;&#1083;\&#1055;&#1088;&#1077;&#1079;&#1077;&#1085;&#1090;&#1072;&#1094;&#1080;&#1080;\&#1057;&#1086;&#1074;&#1077;&#1097;%20&#1091;&#1095;&#1080;&#1090;.%202015%20&#1075;\&#1076;&#1083;&#1103;%20&#1089;&#1086;&#1074;&#1077;&#1097;.%20&#1091;&#1095;&#1080;&#1090;&#1077;&#1083;.%202015%20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Лист1!$A$35</c:f>
              <c:strCache>
                <c:ptCount val="1"/>
                <c:pt idx="0">
                  <c:v>Трудоустроено</c:v>
                </c:pt>
              </c:strCache>
            </c:strRef>
          </c:tx>
          <c:dLbls>
            <c:dLbl>
              <c:idx val="0"/>
              <c:layout>
                <c:manualLayout>
                  <c:x val="6.6811909949164833E-2"/>
                  <c:y val="-0.17089621869085009"/>
                </c:manualLayout>
              </c:layout>
              <c:showVal val="1"/>
            </c:dLbl>
            <c:dLbl>
              <c:idx val="1"/>
              <c:layout>
                <c:manualLayout>
                  <c:x val="6.1002178649237487E-2"/>
                  <c:y val="-0.11831276678597318"/>
                </c:manualLayout>
              </c:layout>
              <c:showVal val="1"/>
            </c:dLbl>
            <c:dLbl>
              <c:idx val="2"/>
              <c:layout>
                <c:manualLayout>
                  <c:x val="1.1619462599854783E-2"/>
                  <c:y val="-8.150435045255934E-2"/>
                </c:manualLayout>
              </c:layout>
              <c:showVal val="1"/>
            </c:dLbl>
            <c:dLbl>
              <c:idx val="3"/>
              <c:layout>
                <c:manualLayout>
                  <c:x val="1.3071895424836603E-2"/>
                  <c:y val="-5.2583451904876989E-2"/>
                </c:manualLayout>
              </c:layout>
              <c:showVal val="1"/>
            </c:dLbl>
            <c:dLbl>
              <c:idx val="4"/>
              <c:layout>
                <c:manualLayout>
                  <c:x val="7.1169208424110328E-2"/>
                  <c:y val="-0.17352539128609398"/>
                </c:manualLayout>
              </c:layout>
              <c:showVal val="1"/>
            </c:dLbl>
            <c:dLbl>
              <c:idx val="5"/>
              <c:layout>
                <c:manualLayout>
                  <c:x val="6.5359477124183038E-2"/>
                  <c:y val="-0.13408780235743634"/>
                </c:manualLayout>
              </c:layout>
              <c:showVal val="1"/>
            </c:dLbl>
            <c:dLbl>
              <c:idx val="6"/>
              <c:layout>
                <c:manualLayout>
                  <c:x val="2.6143790849673221E-2"/>
                  <c:y val="-8.150435045255934E-2"/>
                </c:manualLayout>
              </c:layout>
              <c:showVal val="1"/>
            </c:dLbl>
            <c:dLbl>
              <c:idx val="7"/>
              <c:layout>
                <c:manualLayout>
                  <c:x val="1.7429193899782151E-2"/>
                  <c:y val="-5.7841797095364668E-2"/>
                </c:manualLayout>
              </c:layout>
              <c:showVal val="1"/>
            </c:dLbl>
            <c:dLbl>
              <c:idx val="8"/>
              <c:layout>
                <c:manualLayout>
                  <c:x val="5.954974582425563E-2"/>
                  <c:y val="-0.17089621869085009"/>
                </c:manualLayout>
              </c:layout>
              <c:showVal val="1"/>
            </c:dLbl>
            <c:dLbl>
              <c:idx val="9"/>
              <c:layout>
                <c:manualLayout>
                  <c:x val="6.100217864923739E-2"/>
                  <c:y val="-0.11568359419072928"/>
                </c:manualLayout>
              </c:layout>
              <c:showVal val="1"/>
            </c:dLbl>
            <c:dLbl>
              <c:idx val="10"/>
              <c:layout>
                <c:manualLayout>
                  <c:x val="1.0167029774873021E-2"/>
                  <c:y val="-9.4650213428778524E-2"/>
                </c:manualLayout>
              </c:layout>
              <c:showVal val="1"/>
            </c:dLbl>
            <c:dLbl>
              <c:idx val="11"/>
              <c:layout>
                <c:manualLayout>
                  <c:x val="8.7145969498911742E-3"/>
                  <c:y val="-5.2583451904877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Лист1!$B$34:$M$34</c:f>
              <c:strCache>
                <c:ptCount val="12"/>
                <c:pt idx="0">
                  <c:v>2013 г.</c:v>
                </c:pt>
                <c:pt idx="1">
                  <c:v>г. Владимир</c:v>
                </c:pt>
                <c:pt idx="2">
                  <c:v>Владимирская обл.</c:v>
                </c:pt>
                <c:pt idx="3">
                  <c:v>Др. регионы</c:v>
                </c:pt>
                <c:pt idx="4">
                  <c:v>2014 г.</c:v>
                </c:pt>
                <c:pt idx="5">
                  <c:v>г. Владимир</c:v>
                </c:pt>
                <c:pt idx="6">
                  <c:v>Владимирская обл.</c:v>
                </c:pt>
                <c:pt idx="7">
                  <c:v>Др. регионы</c:v>
                </c:pt>
                <c:pt idx="8">
                  <c:v>2015 г.</c:v>
                </c:pt>
                <c:pt idx="9">
                  <c:v>г. Владимир</c:v>
                </c:pt>
                <c:pt idx="10">
                  <c:v>Владимирская обл.</c:v>
                </c:pt>
                <c:pt idx="11">
                  <c:v>Др. регионы</c:v>
                </c:pt>
              </c:strCache>
            </c:strRef>
          </c:cat>
          <c:val>
            <c:numRef>
              <c:f>Лист1!$B$35:$M$35</c:f>
              <c:numCache>
                <c:formatCode>0%</c:formatCode>
                <c:ptCount val="12"/>
                <c:pt idx="0" formatCode="0.0%">
                  <c:v>0.76500000000000035</c:v>
                </c:pt>
                <c:pt idx="1">
                  <c:v>0.56000000000000005</c:v>
                </c:pt>
                <c:pt idx="2" formatCode="0.0%">
                  <c:v>0.15700000000000008</c:v>
                </c:pt>
                <c:pt idx="3" formatCode="0.0%">
                  <c:v>4.8000000000000015E-2</c:v>
                </c:pt>
                <c:pt idx="4" formatCode="0.0%">
                  <c:v>0.85500000000000032</c:v>
                </c:pt>
                <c:pt idx="5" formatCode="0.0%">
                  <c:v>0.61900000000000033</c:v>
                </c:pt>
                <c:pt idx="6" formatCode="0.0%">
                  <c:v>0.16400000000000006</c:v>
                </c:pt>
                <c:pt idx="7" formatCode="0.0%">
                  <c:v>7.2000000000000022E-2</c:v>
                </c:pt>
                <c:pt idx="8">
                  <c:v>0.8</c:v>
                </c:pt>
                <c:pt idx="9">
                  <c:v>0.56000000000000005</c:v>
                </c:pt>
                <c:pt idx="10">
                  <c:v>0.19000000000000006</c:v>
                </c:pt>
                <c:pt idx="11">
                  <c:v>5.0000000000000017E-2</c:v>
                </c:pt>
              </c:numCache>
            </c:numRef>
          </c:val>
        </c:ser>
        <c:ser>
          <c:idx val="1"/>
          <c:order val="1"/>
          <c:tx>
            <c:strRef>
              <c:f>Лист1!$A$36</c:f>
              <c:strCache>
                <c:ptCount val="1"/>
                <c:pt idx="0">
                  <c:v>Продолжили обучение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6.681190994916483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2454611474219317E-2"/>
                  <c:y val="2.7215712595217521E-3"/>
                </c:manualLayout>
              </c:layout>
              <c:showVal val="1"/>
            </c:dLbl>
            <c:dLbl>
              <c:idx val="8"/>
              <c:layout>
                <c:manualLayout>
                  <c:x val="6.1002178649237487E-2"/>
                  <c:y val="-7.887517785731525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Лист1!$B$34:$M$34</c:f>
              <c:strCache>
                <c:ptCount val="12"/>
                <c:pt idx="0">
                  <c:v>2013 г.</c:v>
                </c:pt>
                <c:pt idx="1">
                  <c:v>г. Владимир</c:v>
                </c:pt>
                <c:pt idx="2">
                  <c:v>Владимирская обл.</c:v>
                </c:pt>
                <c:pt idx="3">
                  <c:v>Др. регионы</c:v>
                </c:pt>
                <c:pt idx="4">
                  <c:v>2014 г.</c:v>
                </c:pt>
                <c:pt idx="5">
                  <c:v>г. Владимир</c:v>
                </c:pt>
                <c:pt idx="6">
                  <c:v>Владимирская обл.</c:v>
                </c:pt>
                <c:pt idx="7">
                  <c:v>Др. регионы</c:v>
                </c:pt>
                <c:pt idx="8">
                  <c:v>2015 г.</c:v>
                </c:pt>
                <c:pt idx="9">
                  <c:v>г. Владимир</c:v>
                </c:pt>
                <c:pt idx="10">
                  <c:v>Владимирская обл.</c:v>
                </c:pt>
                <c:pt idx="11">
                  <c:v>Др. регионы</c:v>
                </c:pt>
              </c:strCache>
            </c:strRef>
          </c:cat>
          <c:val>
            <c:numRef>
              <c:f>Лист1!$B$36:$M$36</c:f>
              <c:numCache>
                <c:formatCode>General</c:formatCode>
                <c:ptCount val="12"/>
                <c:pt idx="0" formatCode="0.0%">
                  <c:v>0.15100000000000008</c:v>
                </c:pt>
                <c:pt idx="4" formatCode="0.0%">
                  <c:v>7.8000000000000042E-2</c:v>
                </c:pt>
                <c:pt idx="8" formatCode="0%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Лист1!$A$37</c:f>
              <c:strCache>
                <c:ptCount val="1"/>
                <c:pt idx="0">
                  <c:v>Призваны в ВС РФ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6.2454611474219331E-2"/>
                  <c:y val="-2.721571259521752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6.6811909949164888E-2"/>
                  <c:y val="-1.088628503808700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5.3740014524328299E-2"/>
                  <c:y val="-1.632942755713050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Лист1!$B$34:$M$34</c:f>
              <c:strCache>
                <c:ptCount val="12"/>
                <c:pt idx="0">
                  <c:v>2013 г.</c:v>
                </c:pt>
                <c:pt idx="1">
                  <c:v>г. Владимир</c:v>
                </c:pt>
                <c:pt idx="2">
                  <c:v>Владимирская обл.</c:v>
                </c:pt>
                <c:pt idx="3">
                  <c:v>Др. регионы</c:v>
                </c:pt>
                <c:pt idx="4">
                  <c:v>2014 г.</c:v>
                </c:pt>
                <c:pt idx="5">
                  <c:v>г. Владимир</c:v>
                </c:pt>
                <c:pt idx="6">
                  <c:v>Владимирская обл.</c:v>
                </c:pt>
                <c:pt idx="7">
                  <c:v>Др. регионы</c:v>
                </c:pt>
                <c:pt idx="8">
                  <c:v>2015 г.</c:v>
                </c:pt>
                <c:pt idx="9">
                  <c:v>г. Владимир</c:v>
                </c:pt>
                <c:pt idx="10">
                  <c:v>Владимирская обл.</c:v>
                </c:pt>
                <c:pt idx="11">
                  <c:v>Др. регионы</c:v>
                </c:pt>
              </c:strCache>
            </c:strRef>
          </c:cat>
          <c:val>
            <c:numRef>
              <c:f>Лист1!$B$37:$M$37</c:f>
              <c:numCache>
                <c:formatCode>General</c:formatCode>
                <c:ptCount val="12"/>
                <c:pt idx="0" formatCode="0.0%">
                  <c:v>8.4000000000000075E-2</c:v>
                </c:pt>
                <c:pt idx="4" formatCode="0.0%">
                  <c:v>6.7000000000000032E-2</c:v>
                </c:pt>
                <c:pt idx="8" formatCode="0%">
                  <c:v>5.0000000000000017E-2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49527424"/>
        <c:axId val="49426816"/>
        <c:axId val="0"/>
      </c:bar3DChart>
      <c:catAx>
        <c:axId val="49527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426816"/>
        <c:crosses val="autoZero"/>
        <c:auto val="1"/>
        <c:lblAlgn val="ctr"/>
        <c:lblOffset val="100"/>
      </c:catAx>
      <c:valAx>
        <c:axId val="49426816"/>
        <c:scaling>
          <c:orientation val="minMax"/>
        </c:scaling>
        <c:axPos val="l"/>
        <c:numFmt formatCode="0.0%" sourceLinked="1"/>
        <c:majorTickMark val="none"/>
        <c:tickLblPos val="none"/>
        <c:txPr>
          <a:bodyPr rot="-5400000" vert="horz"/>
          <a:lstStyle/>
          <a:p>
            <a:pPr>
              <a:defRPr/>
            </a:pPr>
            <a:endParaRPr lang="ru-RU"/>
          </a:p>
        </c:txPr>
        <c:crossAx val="495274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Лист1!$A$23</c:f>
              <c:strCache>
                <c:ptCount val="1"/>
                <c:pt idx="0">
                  <c:v>Всего трудоустроенных выпускников</c:v>
                </c:pt>
              </c:strCache>
            </c:strRef>
          </c:tx>
          <c:dLbls>
            <c:dLbl>
              <c:idx val="0"/>
              <c:layout>
                <c:manualLayout>
                  <c:x val="1.652299037503285E-2"/>
                  <c:y val="-1.8135219624649503E-2"/>
                </c:manualLayout>
              </c:layout>
              <c:showVal val="1"/>
            </c:dLbl>
            <c:dLbl>
              <c:idx val="1"/>
              <c:layout>
                <c:manualLayout>
                  <c:x val="2.0194766013929041E-2"/>
                  <c:y val="-3.6270439249299008E-3"/>
                </c:manualLayout>
              </c:layout>
              <c:showVal val="1"/>
            </c:dLbl>
            <c:dLbl>
              <c:idx val="2"/>
              <c:layout>
                <c:manualLayout>
                  <c:x val="1.2851214736136662E-2"/>
                  <c:y val="-1.450817569971960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Лист1!$B$22:$D$22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Лист1!$B$23:$D$23</c:f>
              <c:numCache>
                <c:formatCode>0.0%</c:formatCode>
                <c:ptCount val="3"/>
                <c:pt idx="0">
                  <c:v>0.76500000000000001</c:v>
                </c:pt>
                <c:pt idx="1">
                  <c:v>0.85499999999999998</c:v>
                </c:pt>
                <c:pt idx="2" formatCode="0%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Трудоустроены по специальности</c:v>
                </c:pt>
              </c:strCache>
            </c:strRef>
          </c:tx>
          <c:dLbls>
            <c:dLbl>
              <c:idx val="0"/>
              <c:layout>
                <c:manualLayout>
                  <c:x val="3.8888670166229232E-2"/>
                  <c:y val="-1.4414698162729658E-2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-1.0810810810810815E-2"/>
                </c:manualLayout>
              </c:layout>
              <c:showVal val="1"/>
            </c:dLbl>
            <c:dLbl>
              <c:idx val="2"/>
              <c:layout>
                <c:manualLayout>
                  <c:x val="2.0194766013929041E-2"/>
                  <c:y val="-2.176226354957940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Лист1!$B$22:$D$22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Лист1!$B$24:$D$24</c:f>
              <c:numCache>
                <c:formatCode>0%</c:formatCode>
                <c:ptCount val="3"/>
                <c:pt idx="0">
                  <c:v>0.48</c:v>
                </c:pt>
                <c:pt idx="1">
                  <c:v>0.54</c:v>
                </c:pt>
                <c:pt idx="2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Лист1!$A$25</c:f>
              <c:strCache>
                <c:ptCount val="1"/>
                <c:pt idx="0">
                  <c:v>Трудоустроены не по специальности</c:v>
                </c:pt>
              </c:strCache>
            </c:strRef>
          </c:tx>
          <c:dLbls>
            <c:dLbl>
              <c:idx val="0"/>
              <c:layout>
                <c:manualLayout>
                  <c:x val="3.055555555555556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0555555555555561E-2"/>
                  <c:y val="-7.2072072072072073E-3"/>
                </c:manualLayout>
              </c:layout>
              <c:showVal val="1"/>
            </c:dLbl>
            <c:dLbl>
              <c:idx val="2"/>
              <c:layout>
                <c:manualLayout>
                  <c:x val="3.055533683289589E-2"/>
                  <c:y val="-1.081081081081081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Лист1!$B$22:$D$22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Лист1!$B$25:$D$25</c:f>
              <c:numCache>
                <c:formatCode>0.0%</c:formatCode>
                <c:ptCount val="3"/>
                <c:pt idx="0">
                  <c:v>0.28499999999999998</c:v>
                </c:pt>
                <c:pt idx="1">
                  <c:v>0.315</c:v>
                </c:pt>
                <c:pt idx="2" formatCode="0%">
                  <c:v>0.21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10309760"/>
        <c:axId val="110315392"/>
        <c:axId val="0"/>
      </c:bar3DChart>
      <c:catAx>
        <c:axId val="1103097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15392"/>
        <c:crosses val="autoZero"/>
        <c:auto val="1"/>
        <c:lblAlgn val="ctr"/>
        <c:lblOffset val="100"/>
      </c:catAx>
      <c:valAx>
        <c:axId val="110315392"/>
        <c:scaling>
          <c:orientation val="minMax"/>
        </c:scaling>
        <c:delete val="1"/>
        <c:axPos val="l"/>
        <c:numFmt formatCode="0.0%" sourceLinked="1"/>
        <c:tickLblPos val="none"/>
        <c:crossAx val="110309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3"/>
            <a:ext cx="5389240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68"/>
            <a:ext cx="2919565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8BA683-17D5-49BD-AF45-717789C73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2A6E9-D099-4EE0-833D-95D1D4CD6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EC0F9-8EB2-4BD8-8F61-3563C17FA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67FD-831D-469C-BA38-EEA084E5E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EBF6-B357-4B59-9A0C-B37069042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4725-91DD-4C1B-9727-8BE3ABC92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63EE6-5D1F-4EFE-A6A5-C701D812C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65B5-F6A1-4313-92F2-04380F772A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84F0-6907-4810-A4C6-6D25BD8DFE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6E7D3-8309-47B3-9C0E-9B8E9235E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74863-B4F1-485D-8C24-C90EA9F38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C73B294-678F-4E8E-BBAE-C50A80483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C7912D-931C-408D-912C-825DABA8F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enter-vlsu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4025" y="1019175"/>
            <a:ext cx="6962775" cy="233362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000" dirty="0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859338" y="5084763"/>
            <a:ext cx="3608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Директор </a:t>
            </a:r>
            <a:r>
              <a:rPr lang="ru-RU" dirty="0" err="1">
                <a:solidFill>
                  <a:srgbClr val="C00000"/>
                </a:solidFill>
              </a:rPr>
              <a:t>РЦПСТВ</a:t>
            </a:r>
            <a:r>
              <a:rPr lang="ru-RU" dirty="0">
                <a:solidFill>
                  <a:srgbClr val="C00000"/>
                </a:solidFill>
              </a:rPr>
              <a:t> Козлова Т.А.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06896" y="1567483"/>
            <a:ext cx="798112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4763">
              <a:defRPr/>
            </a:pPr>
            <a:r>
              <a:rPr lang="ru-RU" sz="3200" b="1" dirty="0" smtClean="0">
                <a:latin typeface="+mn-lt"/>
                <a:ea typeface="+mj-ea"/>
                <a:cs typeface="+mj-cs"/>
              </a:rPr>
              <a:t>Эффективная работа Регионального центра прогнозирования и содействия трудоустройству выпускников – залог успешного социального и профессионального становления</a:t>
            </a:r>
            <a:endParaRPr lang="ru-RU" sz="32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07504" y="3860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Результаты оценки эффективности деятельности образовательных организаций высшего образования в 2015 г.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580322"/>
            <a:ext cx="9144000" cy="5277678"/>
            <a:chOff x="0" y="1580322"/>
            <a:chExt cx="9144000" cy="5277678"/>
          </a:xfrm>
        </p:grpSpPr>
        <p:pic>
          <p:nvPicPr>
            <p:cNvPr id="8" name="Рисунок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="" xmlns:a14="http://schemas.microsoft.com/office/drawing/2010/main" val="0"/>
                </a:ext>
              </a:extLst>
            </a:blip>
            <a:srcRect b="19511"/>
            <a:stretch/>
          </p:blipFill>
          <p:spPr bwMode="auto">
            <a:xfrm>
              <a:off x="0" y="1580322"/>
              <a:ext cx="9144000" cy="527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pic="http://schemas.openxmlformats.org/drawingml/2006/picture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pic="http://schemas.openxmlformats.org/drawingml/2006/picture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/>
            <p:nvPr/>
          </p:nvPicPr>
          <p:blipFill rotWithShape="1">
            <a:blip r:embed="rId3" cstate="print">
              <a:lum bright="-20000" contrast="-10000"/>
            </a:blip>
            <a:srcRect t="58718" b="29058"/>
            <a:stretch/>
          </p:blipFill>
          <p:spPr bwMode="auto">
            <a:xfrm>
              <a:off x="0" y="2304773"/>
              <a:ext cx="9144000" cy="9353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="" xmlns:a14="http://schemas.microsoft.com/office/drawing/2010/main"/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91"/>
          <a:stretch>
            <a:fillRect/>
          </a:stretch>
        </p:blipFill>
        <p:spPr bwMode="auto">
          <a:xfrm>
            <a:off x="208722" y="801152"/>
            <a:ext cx="8827773" cy="584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t="54709" b="36474"/>
          <a:stretch/>
        </p:blipFill>
        <p:spPr bwMode="auto">
          <a:xfrm>
            <a:off x="198784" y="1482756"/>
            <a:ext cx="8806068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017" y="810544"/>
            <a:ext cx="81699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20 лучших вузов России по уровню зарплат выпускников, работающих в </a:t>
            </a:r>
            <a:r>
              <a:rPr lang="ru-RU" sz="2900" b="1" dirty="0" err="1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IT</a:t>
            </a:r>
            <a:r>
              <a:rPr lang="ru-RU" sz="2900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 сфере</a:t>
            </a:r>
            <a:endParaRPr lang="ru-RU" sz="2900" b="1" dirty="0" smtClean="0">
              <a:solidFill>
                <a:srgbClr val="CC33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172" y="2435086"/>
          <a:ext cx="8497959" cy="2581331"/>
        </p:xfrm>
        <a:graphic>
          <a:graphicData uri="http://schemas.openxmlformats.org/drawingml/2006/table">
            <a:tbl>
              <a:tblPr/>
              <a:tblGrid>
                <a:gridCol w="705680"/>
                <a:gridCol w="4959626"/>
                <a:gridCol w="2832653"/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Средняя зарплата </a:t>
                      </a:r>
                      <a:r>
                        <a:rPr lang="ru-RU" sz="1400" b="1" i="1" dirty="0" err="1" smtClean="0"/>
                        <a:t>ИТ-специалистов</a:t>
                      </a:r>
                      <a:r>
                        <a:rPr lang="ru-RU" sz="1400" b="1" i="1" dirty="0" smtClean="0"/>
                        <a:t>, руб.</a:t>
                      </a:r>
                      <a:endParaRPr lang="ru-RU" sz="13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29">
                <a:tc>
                  <a:txBody>
                    <a:bodyPr/>
                    <a:lstStyle/>
                    <a:p>
                      <a:r>
                        <a:rPr lang="ru-RU" sz="1600" dirty="0"/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Тихоокеанский государственный университет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66 000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29">
                <a:tc>
                  <a:txBody>
                    <a:bodyPr/>
                    <a:lstStyle/>
                    <a:p>
                      <a:r>
                        <a:rPr lang="ru-RU" sz="160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Астраханский государственный университет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65 000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44">
                <a:tc>
                  <a:txBody>
                    <a:bodyPr/>
                    <a:lstStyle/>
                    <a:p>
                      <a:r>
                        <a:rPr lang="ru-RU" sz="1600"/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Владимирский государственный университет имени А.Г. и Н.Г. Столетовых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65 000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8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err="1" smtClean="0">
                <a:solidFill>
                  <a:srgbClr val="CC3300"/>
                </a:solidFill>
                <a:latin typeface="+mn-lt"/>
              </a:rPr>
              <a:t>Профориентационная</a:t>
            </a:r>
            <a:r>
              <a:rPr lang="ru-RU" sz="2900" b="1" dirty="0" smtClean="0">
                <a:solidFill>
                  <a:srgbClr val="CC3300"/>
                </a:solidFill>
                <a:latin typeface="+mn-lt"/>
              </a:rPr>
              <a:t> работа с абитуриентами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417" y="1431235"/>
            <a:ext cx="8607287" cy="513853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+mj-lt"/>
                <a:cs typeface="Arial" charset="0"/>
              </a:rPr>
              <a:t>186 учащихся средних образовательных школ Владимирского региона и </a:t>
            </a:r>
            <a:r>
              <a:rPr lang="ru-RU" sz="1600" dirty="0" err="1" smtClean="0">
                <a:latin typeface="+mj-lt"/>
                <a:cs typeface="Arial" charset="0"/>
              </a:rPr>
              <a:t>средне-профессиональных</a:t>
            </a:r>
            <a:r>
              <a:rPr lang="ru-RU" sz="1600" dirty="0" smtClean="0">
                <a:latin typeface="+mj-lt"/>
                <a:cs typeface="Arial" charset="0"/>
              </a:rPr>
              <a:t> образовательных учреждений (</a:t>
            </a:r>
            <a:r>
              <a:rPr lang="ru-RU" sz="1600" dirty="0" err="1" smtClean="0">
                <a:latin typeface="+mj-lt"/>
                <a:cs typeface="Arial" charset="0"/>
              </a:rPr>
              <a:t>Никологорский</a:t>
            </a:r>
            <a:r>
              <a:rPr lang="ru-RU" sz="1600" dirty="0" smtClean="0">
                <a:latin typeface="+mj-lt"/>
                <a:cs typeface="Arial" charset="0"/>
              </a:rPr>
              <a:t> аграрно-промышленный колледж, Муромский промышленно-гуманитарный колледж, Владимирский  химико-механический колледж, Гусь-Хрустальный технологический колледж, Владимирский индустриальный техникум, </a:t>
            </a:r>
            <a:r>
              <a:rPr lang="ru-RU" sz="1600" dirty="0" err="1" smtClean="0">
                <a:latin typeface="+mj-lt"/>
                <a:cs typeface="Arial" charset="0"/>
              </a:rPr>
              <a:t>Кольчугинский</a:t>
            </a:r>
            <a:r>
              <a:rPr lang="ru-RU" sz="1600" dirty="0" smtClean="0">
                <a:latin typeface="+mj-lt"/>
                <a:cs typeface="Arial" charset="0"/>
              </a:rPr>
              <a:t> политехнический </a:t>
            </a:r>
            <a:r>
              <a:rPr lang="ru-RU" sz="1600" dirty="0" smtClean="0">
                <a:latin typeface="+mj-lt"/>
                <a:cs typeface="Arial" charset="0"/>
              </a:rPr>
              <a:t>колледж, Владимирский политехнический колледж) </a:t>
            </a:r>
            <a:r>
              <a:rPr lang="ru-RU" sz="1600" dirty="0" smtClean="0">
                <a:latin typeface="+mj-lt"/>
                <a:cs typeface="Arial" charset="0"/>
              </a:rPr>
              <a:t>посетили </a:t>
            </a:r>
            <a:r>
              <a:rPr lang="ru-RU" sz="1600" dirty="0" smtClean="0">
                <a:latin typeface="+mj-lt"/>
                <a:cs typeface="Arial" charset="0"/>
              </a:rPr>
              <a:t>в 2014 и 2015 г. научно </a:t>
            </a:r>
            <a:r>
              <a:rPr lang="ru-RU" sz="1600" dirty="0" smtClean="0">
                <a:latin typeface="+mj-lt"/>
                <a:cs typeface="Arial" charset="0"/>
              </a:rPr>
              <a:t>образовательные центры </a:t>
            </a:r>
            <a:r>
              <a:rPr lang="ru-RU" sz="1600" dirty="0" err="1" smtClean="0">
                <a:latin typeface="+mj-lt"/>
                <a:cs typeface="Arial" charset="0"/>
              </a:rPr>
              <a:t>ВлГУ</a:t>
            </a:r>
            <a:r>
              <a:rPr lang="ru-RU" sz="1600" dirty="0" smtClean="0">
                <a:latin typeface="+mj-lt"/>
                <a:cs typeface="Arial" charset="0"/>
              </a:rPr>
              <a:t> (</a:t>
            </a:r>
            <a:r>
              <a:rPr lang="ru-RU" sz="1600" dirty="0" err="1" smtClean="0">
                <a:latin typeface="+mj-lt"/>
                <a:cs typeface="Arial" charset="0"/>
              </a:rPr>
              <a:t>НОЦ</a:t>
            </a:r>
            <a:r>
              <a:rPr lang="ru-RU" sz="1600" dirty="0" smtClean="0">
                <a:latin typeface="+mj-lt"/>
                <a:cs typeface="Arial" charset="0"/>
              </a:rPr>
              <a:t> «</a:t>
            </a:r>
            <a:r>
              <a:rPr lang="ru-RU" sz="1600" dirty="0" err="1" smtClean="0">
                <a:latin typeface="+mj-lt"/>
                <a:cs typeface="Arial" charset="0"/>
              </a:rPr>
              <a:t>Нанотохнологии</a:t>
            </a:r>
            <a:r>
              <a:rPr lang="ru-RU" sz="1600" dirty="0" smtClean="0">
                <a:latin typeface="+mj-lt"/>
                <a:cs typeface="Arial" charset="0"/>
              </a:rPr>
              <a:t>», </a:t>
            </a:r>
            <a:r>
              <a:rPr lang="ru-RU" sz="1600" dirty="0" err="1" smtClean="0">
                <a:latin typeface="+mj-lt"/>
                <a:cs typeface="Arial" charset="0"/>
              </a:rPr>
              <a:t>НОЦ</a:t>
            </a:r>
            <a:r>
              <a:rPr lang="ru-RU" sz="1600" dirty="0" smtClean="0">
                <a:latin typeface="+mj-lt"/>
                <a:cs typeface="Arial" charset="0"/>
              </a:rPr>
              <a:t> «Автоматизация конструкторско-технологической подготовки производства машиностроительных изделий»), инжиниринговый центр.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957" y="4618653"/>
            <a:ext cx="331236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E:\Camera\IMG_20141203_141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40" y="3617032"/>
            <a:ext cx="2293704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Camera\IMG_20141210_114209.jpg"/>
          <p:cNvPicPr/>
          <p:nvPr/>
        </p:nvPicPr>
        <p:blipFill>
          <a:blip r:embed="rId4" cstate="print"/>
          <a:srcRect t="9563"/>
          <a:stretch>
            <a:fillRect/>
          </a:stretch>
        </p:blipFill>
        <p:spPr bwMode="auto">
          <a:xfrm>
            <a:off x="6488630" y="3627783"/>
            <a:ext cx="2514600" cy="30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05" y="679035"/>
            <a:ext cx="3286539" cy="40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job.vlsu.ru/files/otsivi/Blag.%20pism.%20Pokrov.jpg"/>
          <p:cNvPicPr/>
          <p:nvPr/>
        </p:nvPicPr>
        <p:blipFill>
          <a:blip r:embed="rId3" cstate="print"/>
          <a:srcRect l="4722" r="5000" b="6465"/>
          <a:stretch>
            <a:fillRect/>
          </a:stretch>
        </p:blipFill>
        <p:spPr bwMode="auto">
          <a:xfrm>
            <a:off x="1473683" y="2375452"/>
            <a:ext cx="3095625" cy="40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1064" t="6222" b="8710"/>
          <a:stretch>
            <a:fillRect/>
          </a:stretch>
        </p:blipFill>
        <p:spPr bwMode="auto">
          <a:xfrm>
            <a:off x="3955774" y="751853"/>
            <a:ext cx="3073405" cy="39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112565" y="2126973"/>
            <a:ext cx="2763078" cy="3925957"/>
            <a:chOff x="-46248" y="0"/>
            <a:chExt cx="6929175" cy="9937104"/>
          </a:xfrm>
        </p:grpSpPr>
        <p:grpSp>
          <p:nvGrpSpPr>
            <p:cNvPr id="6" name="Группа 12"/>
            <p:cNvGrpSpPr>
              <a:grpSpLocks/>
            </p:cNvGrpSpPr>
            <p:nvPr/>
          </p:nvGrpSpPr>
          <p:grpSpPr bwMode="auto">
            <a:xfrm>
              <a:off x="-46248" y="0"/>
              <a:ext cx="6904248" cy="9937104"/>
              <a:chOff x="-46248" y="0"/>
              <a:chExt cx="6904248" cy="9937104"/>
            </a:xfrm>
          </p:grpSpPr>
          <p:pic>
            <p:nvPicPr>
              <p:cNvPr id="8" name="Рисунок 14"/>
              <p:cNvPicPr>
                <a:picLocks noChangeAspect="1"/>
              </p:cNvPicPr>
              <p:nvPr/>
            </p:nvPicPr>
            <p:blipFill>
              <a:blip r:embed="rId5" cstate="print"/>
              <a:srcRect t="-148" r="3033" b="5563"/>
              <a:stretch>
                <a:fillRect/>
              </a:stretch>
            </p:blipFill>
            <p:spPr bwMode="auto">
              <a:xfrm>
                <a:off x="-46248" y="0"/>
                <a:ext cx="6904248" cy="9937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24"/>
              <p:cNvSpPr txBox="1"/>
              <p:nvPr/>
            </p:nvSpPr>
            <p:spPr>
              <a:xfrm>
                <a:off x="92309" y="5267123"/>
                <a:ext cx="6627134" cy="37393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Компания ООО «</a:t>
                </a:r>
                <a:r>
                  <a:rPr lang="ru-RU" sz="1000" dirty="0" err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Директ</a:t>
                </a: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Стар» выражает особую благодарность </a:t>
                </a:r>
                <a:r>
                  <a:rPr lang="ru-RU" sz="10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Владимирскому государственному университету за </a:t>
                </a: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высококвалифицированную подготовку </a:t>
                </a:r>
                <a:r>
                  <a:rPr lang="ru-RU" sz="10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выпускников. </a:t>
                </a:r>
                <a:endParaRPr lang="ru-RU" sz="10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 algn="ctr">
                  <a:defRPr/>
                </a:pP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Надеемся на дальнейшее сотрудничество и плодотворную работу, направленную на укрепление связей между </a:t>
                </a:r>
                <a:r>
                  <a:rPr lang="ru-RU" sz="10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образованием и </a:t>
                </a: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производством</a:t>
                </a:r>
                <a:r>
                  <a:rPr lang="ru-RU" sz="10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p:txBody>
          </p:sp>
        </p:grpSp>
        <p:sp>
          <p:nvSpPr>
            <p:cNvPr id="7" name="TextBox 25"/>
            <p:cNvSpPr txBox="1"/>
            <p:nvPr/>
          </p:nvSpPr>
          <p:spPr>
            <a:xfrm>
              <a:off x="53456" y="3340718"/>
              <a:ext cx="6829471" cy="1791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«Владимирскому государственному университету </a:t>
              </a:r>
              <a:endParaRPr lang="ru-RU" sz="1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имени Александра </a:t>
              </a: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Григорьевича </a:t>
              </a: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и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Николая </a:t>
              </a: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Григорьевича </a:t>
              </a: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Столетовых» (</a:t>
              </a:r>
              <a:r>
                <a:rPr lang="ru-RU" sz="1000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ВлГУ</a:t>
              </a: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394145" y="4482204"/>
            <a:ext cx="531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Batang"/>
              </a:rPr>
              <a:t>Спасибо за внимание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5739" y="1062914"/>
            <a:ext cx="801094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600000, Россия, г. Владимир, ул. Горького, 87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Владимирский государственный университет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Региональный центр прогнозирования и содействия трудоустройству выпускников (</a:t>
            </a:r>
            <a:r>
              <a:rPr lang="ru-RU" b="1" dirty="0" err="1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РЦПСТВ</a:t>
            </a:r>
            <a:r>
              <a:rPr lang="ru-RU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pt-BR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E-mail: </a:t>
            </a:r>
            <a:r>
              <a:rPr lang="pt-BR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  <a:hlinkClick r:id="rId2"/>
              </a:rPr>
              <a:t>center-vlsu@mail.ru</a:t>
            </a:r>
            <a:endParaRPr lang="ru-RU" b="1" dirty="0" smtClean="0">
              <a:solidFill>
                <a:srgbClr val="CC3300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Тел./факс: 8 (4922) 47-99-21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08722" y="154686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Содействие занятости студентов и трудоустройству выпускников</a:t>
            </a:r>
          </a:p>
          <a:p>
            <a:pPr marL="268288" indent="-87313">
              <a:buFontTx/>
              <a:buChar char="-"/>
            </a:pPr>
            <a:r>
              <a:rPr lang="ru-RU" dirty="0" smtClean="0"/>
              <a:t> сотрудничество с предприятиями и организациями, выступающими в  качестве работодателей для студентов и выпускников;</a:t>
            </a:r>
          </a:p>
          <a:p>
            <a:pPr marL="268288" indent="-87313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проведение ярмарок вакансий, дней карьеры, экскурсий на предприятия, тренингов по трудоустройству, презентаций предприятий, семинаров, конференций и т.д.</a:t>
            </a:r>
          </a:p>
          <a:p>
            <a:pPr marL="268288" indent="-87313">
              <a:buFontTx/>
              <a:buChar char="-"/>
            </a:pPr>
            <a:r>
              <a:rPr lang="ru-RU" dirty="0" smtClean="0"/>
              <a:t> взаимодействие с органами исполнительной власти, в том числе с органами по труду и занятости населения, общественными организациями и объединениями работодателей.</a:t>
            </a:r>
          </a:p>
          <a:p>
            <a:pPr marL="268288" indent="-87313"/>
            <a:endParaRPr lang="ru-RU" dirty="0" smtClean="0"/>
          </a:p>
          <a:p>
            <a:pPr marL="268288" indent="-268288"/>
            <a:r>
              <a:rPr lang="ru-RU" dirty="0" smtClean="0"/>
              <a:t>2. Анализ и прогнозирование потребностей экономики Владимирского региона в кадрах для определения оптимальной структуры их подготовки (совместно с Департаментом образования и Департаментом по труду и занятости населения Администрации Владимирской области).</a:t>
            </a:r>
          </a:p>
          <a:p>
            <a:pPr marL="268288" indent="-268288"/>
            <a:endParaRPr lang="ru-RU" dirty="0" smtClean="0"/>
          </a:p>
          <a:p>
            <a:pPr marL="268288" indent="-268288"/>
            <a:r>
              <a:rPr lang="ru-RU" dirty="0" smtClean="0"/>
              <a:t>3. </a:t>
            </a:r>
            <a:r>
              <a:rPr lang="ru-RU" dirty="0" err="1" smtClean="0"/>
              <a:t>Профориетационная</a:t>
            </a:r>
            <a:r>
              <a:rPr lang="ru-RU" dirty="0" smtClean="0"/>
              <a:t> работа с абитуриентами.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76764" y="789367"/>
            <a:ext cx="6547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4763">
              <a:defRPr/>
            </a:pPr>
            <a:r>
              <a:rPr lang="ru-RU" sz="3200" b="1" dirty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Сфера деятельности Центра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227220" y="1570037"/>
            <a:ext cx="3455988" cy="2471737"/>
            <a:chOff x="323528" y="1484785"/>
            <a:chExt cx="3456384" cy="2472966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323528" y="1484785"/>
              <a:ext cx="3456384" cy="2472966"/>
              <a:chOff x="323528" y="1484784"/>
              <a:chExt cx="7620000" cy="5263603"/>
            </a:xfrm>
          </p:grpSpPr>
          <p:pic>
            <p:nvPicPr>
              <p:cNvPr id="8" name="Picture 2" descr="http://job.vlsu.ru/files/meropriatia/ekskursia%20hk/DSC_1128%ed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1484784"/>
                <a:ext cx="7620000" cy="505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467543" y="6093297"/>
                <a:ext cx="4176464" cy="65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1400" b="1">
                  <a:solidFill>
                    <a:srgbClr val="FF0000"/>
                  </a:solidFill>
                  <a:latin typeface="Franklin Gothic Book" pitchFamily="34" charset="0"/>
                </a:endParaRPr>
              </a:p>
            </p:txBody>
          </p:sp>
        </p:grp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323528" y="1556792"/>
              <a:ext cx="3384376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Экскурсия на </a:t>
              </a:r>
              <a:r>
                <a:rPr lang="ru-RU" sz="1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ОАО</a:t>
              </a:r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«Владимирский </a:t>
              </a:r>
              <a:r>
                <a:rPr lang="ru-RU" sz="1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хлебокомбинат</a:t>
              </a:r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grpSp>
        <p:nvGrpSpPr>
          <p:cNvPr id="10" name="Группа 19"/>
          <p:cNvGrpSpPr>
            <a:grpSpLocks/>
          </p:cNvGrpSpPr>
          <p:nvPr/>
        </p:nvGrpSpPr>
        <p:grpSpPr bwMode="auto">
          <a:xfrm>
            <a:off x="0" y="4365625"/>
            <a:ext cx="3498850" cy="2349500"/>
            <a:chOff x="0" y="4365104"/>
            <a:chExt cx="3498726" cy="2350343"/>
          </a:xfrm>
        </p:grpSpPr>
        <p:pic>
          <p:nvPicPr>
            <p:cNvPr id="11" name="Рисунок 16"/>
            <p:cNvPicPr>
              <a:picLocks noChangeAspect="1" noChangeArrowheads="1"/>
            </p:cNvPicPr>
            <p:nvPr/>
          </p:nvPicPr>
          <p:blipFill>
            <a:blip r:embed="rId3" cstate="print"/>
            <a:srcRect l="17958" t="20847" r="19508" b="27242"/>
            <a:stretch>
              <a:fillRect/>
            </a:stretch>
          </p:blipFill>
          <p:spPr bwMode="auto">
            <a:xfrm>
              <a:off x="0" y="4365104"/>
              <a:ext cx="3498726" cy="235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7"/>
            <p:cNvSpPr>
              <a:spLocks noChangeArrowheads="1"/>
            </p:cNvSpPr>
            <p:nvPr/>
          </p:nvSpPr>
          <p:spPr bwMode="auto">
            <a:xfrm>
              <a:off x="0" y="4437112"/>
              <a:ext cx="349188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FF0000"/>
                  </a:solidFill>
                  <a:latin typeface="Franklin Gothic Book" pitchFamily="34" charset="0"/>
                </a:rPr>
                <a:t>День карьеры с ОАО «ВПО «Точмаш»</a:t>
              </a:r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5505864" y="1248535"/>
            <a:ext cx="3419475" cy="2630487"/>
            <a:chOff x="5724128" y="1268760"/>
            <a:chExt cx="3419872" cy="2630095"/>
          </a:xfrm>
        </p:grpSpPr>
        <p:pic>
          <p:nvPicPr>
            <p:cNvPr id="14" name="Рисунок 18" descr="E:\Camera\IMG_20140429_1426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4050" y="1340768"/>
              <a:ext cx="3409950" cy="255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1"/>
            <p:cNvSpPr>
              <a:spLocks noChangeArrowheads="1"/>
            </p:cNvSpPr>
            <p:nvPr/>
          </p:nvSpPr>
          <p:spPr bwMode="auto">
            <a:xfrm>
              <a:off x="5724128" y="1268760"/>
              <a:ext cx="341987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0000"/>
                  </a:solidFill>
                  <a:latin typeface="Franklin Gothic Book" pitchFamily="34" charset="0"/>
                </a:rPr>
                <a:t>День карьеры от компьютерной компании «НИКС»</a:t>
              </a:r>
            </a:p>
          </p:txBody>
        </p:sp>
      </p:grpSp>
      <p:grpSp>
        <p:nvGrpSpPr>
          <p:cNvPr id="16" name="Группа 13"/>
          <p:cNvGrpSpPr>
            <a:grpSpLocks/>
          </p:cNvGrpSpPr>
          <p:nvPr/>
        </p:nvGrpSpPr>
        <p:grpSpPr bwMode="auto">
          <a:xfrm>
            <a:off x="3203575" y="2997200"/>
            <a:ext cx="3240088" cy="2160588"/>
            <a:chOff x="2483768" y="3284984"/>
            <a:chExt cx="3240360" cy="2160240"/>
          </a:xfrm>
        </p:grpSpPr>
        <p:pic>
          <p:nvPicPr>
            <p:cNvPr id="17" name="Picture 4" descr="&amp;Vcy;&amp;scy;&amp;tcy;&amp;rcy;&amp;iecy;&amp;chcy;&amp;acy; &amp;scy; &amp;pcy;&amp;rcy;&amp;iecy;&amp;dcy;&amp;scy;&amp;tcy;&amp;acy;&amp;vcy;&amp;icy;&amp;tcy;&amp;iecy;&amp;lcy;&amp;yacy;&amp;mcy;&amp;icy; &amp;Ocy;&amp;Ocy;&amp;Ocy; \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3284984"/>
              <a:ext cx="324036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8"/>
            <p:cNvSpPr>
              <a:spLocks noChangeArrowheads="1"/>
            </p:cNvSpPr>
            <p:nvPr/>
          </p:nvSpPr>
          <p:spPr bwMode="auto">
            <a:xfrm>
              <a:off x="2555776" y="3356992"/>
              <a:ext cx="316835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  <a:latin typeface="Franklin Gothic Book" pitchFamily="34" charset="0"/>
                </a:rPr>
                <a:t>Ярмарка вакансий компании «ВЕКО»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5837582" y="4352305"/>
            <a:ext cx="3132138" cy="2376487"/>
            <a:chOff x="5148064" y="3717032"/>
            <a:chExt cx="3995936" cy="2990850"/>
          </a:xfrm>
        </p:grpSpPr>
        <p:pic>
          <p:nvPicPr>
            <p:cNvPr id="20" name="Рисунок 24" descr="http://mtf.vlsu.ru/tms/gallery/image.raw?type=orig&amp;id=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56200" y="3717032"/>
              <a:ext cx="398780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148064" y="3789040"/>
              <a:ext cx="3995936" cy="3873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FF0000"/>
                  </a:solidFill>
                  <a:latin typeface="Franklin Gothic Book" pitchFamily="34" charset="0"/>
                </a:rPr>
                <a:t>Экскурсия на ФКП ГЛП "Радуга</a:t>
              </a:r>
              <a:r>
                <a:rPr lang="ru-RU" sz="1400" b="1">
                  <a:solidFill>
                    <a:srgbClr val="66FF33"/>
                  </a:solidFill>
                  <a:latin typeface="Franklin Gothic Book" pitchFamily="34" charset="0"/>
                </a:rPr>
                <a:t>"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68965" y="393100"/>
            <a:ext cx="8786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Организация </a:t>
            </a:r>
            <a:r>
              <a:rPr lang="ru-RU" sz="2400" b="1" dirty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и проведение мероприятий, содействующих трудоустройству выпускников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2"/>
          <p:cNvGrpSpPr>
            <a:grpSpLocks/>
          </p:cNvGrpSpPr>
          <p:nvPr/>
        </p:nvGrpSpPr>
        <p:grpSpPr bwMode="auto">
          <a:xfrm>
            <a:off x="162616" y="1302026"/>
            <a:ext cx="3286262" cy="2552632"/>
            <a:chOff x="2051720" y="3429000"/>
            <a:chExt cx="3600400" cy="2592289"/>
          </a:xfrm>
        </p:grpSpPr>
        <p:pic>
          <p:nvPicPr>
            <p:cNvPr id="8" name="Рисунок 27" descr="http://job.vlsu.ru/files/vse%20foto/foto%20PI/IMG_20140226_1433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3429001"/>
              <a:ext cx="360040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2051720" y="3429000"/>
              <a:ext cx="3600400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Ярмарка вакансий в педагогическом институте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8965" y="393100"/>
            <a:ext cx="8786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Организация </a:t>
            </a:r>
            <a:r>
              <a:rPr lang="ru-RU" sz="2400" b="1" dirty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и проведение мероприятий, содействующих трудоустройству выпускников</a:t>
            </a:r>
          </a:p>
        </p:txBody>
      </p:sp>
      <p:grpSp>
        <p:nvGrpSpPr>
          <p:cNvPr id="20" name="Группа 13"/>
          <p:cNvGrpSpPr>
            <a:grpSpLocks/>
          </p:cNvGrpSpPr>
          <p:nvPr/>
        </p:nvGrpSpPr>
        <p:grpSpPr bwMode="auto">
          <a:xfrm>
            <a:off x="198783" y="4064898"/>
            <a:ext cx="3173136" cy="2514806"/>
            <a:chOff x="6228184" y="4653136"/>
            <a:chExt cx="2915816" cy="2066925"/>
          </a:xfrm>
        </p:grpSpPr>
        <p:pic>
          <p:nvPicPr>
            <p:cNvPr id="21" name="Рисунок 14" descr="http://job.vlsu.ru/files/vse%20foto/foto%20GI/IMG_20140305_1518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4653136"/>
              <a:ext cx="2915816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15"/>
            <p:cNvSpPr>
              <a:spLocks noChangeArrowheads="1"/>
            </p:cNvSpPr>
            <p:nvPr/>
          </p:nvSpPr>
          <p:spPr bwMode="auto">
            <a:xfrm>
              <a:off x="6228184" y="4653136"/>
              <a:ext cx="2915816" cy="3486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latin typeface="Franklin Gothic Book" pitchFamily="34" charset="0"/>
                </a:rPr>
                <a:t>Мастер-класс от </a:t>
              </a:r>
              <a:r>
                <a:rPr lang="en-US" sz="1200" b="1" dirty="0" err="1">
                  <a:solidFill>
                    <a:srgbClr val="FF0000"/>
                  </a:solidFill>
                  <a:latin typeface="Franklin Gothic Book" pitchFamily="34" charset="0"/>
                </a:rPr>
                <a:t>hh</a:t>
              </a:r>
              <a:r>
                <a:rPr lang="ru-RU" sz="1200" b="1" dirty="0">
                  <a:solidFill>
                    <a:srgbClr val="FF0000"/>
                  </a:solidFill>
                  <a:latin typeface="Franklin Gothic Book" pitchFamily="34" charset="0"/>
                </a:rPr>
                <a:t> «Молодые специалисты в джунглях реальности»</a:t>
              </a:r>
            </a:p>
          </p:txBody>
        </p:sp>
      </p:grpSp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6539947" y="1391478"/>
            <a:ext cx="2481815" cy="3011555"/>
            <a:chOff x="2699792" y="3284984"/>
            <a:chExt cx="2880320" cy="3429000"/>
          </a:xfrm>
        </p:grpSpPr>
        <p:pic>
          <p:nvPicPr>
            <p:cNvPr id="12" name="Рисунок 16" descr="E:\Camera\IMG_20141126_111056.jpg"/>
            <p:cNvPicPr>
              <a:picLocks noChangeAspect="1" noChangeArrowheads="1"/>
            </p:cNvPicPr>
            <p:nvPr/>
          </p:nvPicPr>
          <p:blipFill>
            <a:blip r:embed="rId4" cstate="print"/>
            <a:srcRect t="13116"/>
            <a:stretch>
              <a:fillRect/>
            </a:stretch>
          </p:blipFill>
          <p:spPr bwMode="auto">
            <a:xfrm>
              <a:off x="2699792" y="3284984"/>
              <a:ext cx="2863252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699792" y="3284984"/>
              <a:ext cx="2880320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Фестиваль профессий </a:t>
              </a:r>
            </a:p>
            <a:p>
              <a:pPr algn="ctr"/>
              <a:r>
                <a:rPr lang="ru-RU" sz="1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«Моя профессия!»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339550" y="2271798"/>
            <a:ext cx="3190460" cy="2479106"/>
            <a:chOff x="179511" y="2708920"/>
            <a:chExt cx="3384377" cy="2736304"/>
          </a:xfrm>
        </p:grpSpPr>
        <p:pic>
          <p:nvPicPr>
            <p:cNvPr id="30" name="Picture 2" descr="http://www.vlsu.ru/typo3temp/pics/4fa989a83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1" y="3212976"/>
              <a:ext cx="3350465" cy="2232248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179512" y="2708920"/>
              <a:ext cx="3384376" cy="815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Ярмарка вакансий предприятий и организаций строительного комплекса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50902" y="3784165"/>
            <a:ext cx="2232248" cy="3073835"/>
            <a:chOff x="4860032" y="3645024"/>
            <a:chExt cx="2232248" cy="3073835"/>
          </a:xfrm>
        </p:grpSpPr>
        <p:pic>
          <p:nvPicPr>
            <p:cNvPr id="27" name="Picture 4" descr="http://job.vlsu.ru/files/vse%20foto/foto%20RPZ/IMG_20150414_12552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2" y="4149080"/>
              <a:ext cx="2232247" cy="2569779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4860032" y="3645024"/>
              <a:ext cx="223224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Презентация Раменского приборного завода Московская обл.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501" y="655982"/>
            <a:ext cx="8115300" cy="5660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Тренинги по трудоустройству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992" y="1341784"/>
            <a:ext cx="85277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+mj-lt"/>
                <a:cs typeface="Arial" charset="0"/>
              </a:rPr>
              <a:t>Для студентов и будущих молодых специалистов Центром разработан и проводится курс тренингов «Технологии эффективного трудоустройства». </a:t>
            </a:r>
          </a:p>
          <a:p>
            <a:pPr algn="just"/>
            <a:r>
              <a:rPr lang="ru-RU" dirty="0" smtClean="0">
                <a:latin typeface="+mj-lt"/>
                <a:cs typeface="Arial" charset="0"/>
              </a:rPr>
              <a:t>В </a:t>
            </a:r>
            <a:r>
              <a:rPr lang="ru-RU" dirty="0">
                <a:latin typeface="+mj-lt"/>
                <a:cs typeface="Arial" charset="0"/>
              </a:rPr>
              <a:t>процессе обучения ребята </a:t>
            </a:r>
            <a:r>
              <a:rPr lang="ru-RU" dirty="0" smtClean="0">
                <a:latin typeface="+mj-lt"/>
                <a:cs typeface="Arial" charset="0"/>
              </a:rPr>
              <a:t>получают навыки по: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 эффективной презентации себя,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 выстраиванию карьерной траектории,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 использованию каналов поиска работы,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составлению резюме, сопроводительного и </a:t>
            </a:r>
          </a:p>
          <a:p>
            <a:pPr algn="just"/>
            <a:r>
              <a:rPr lang="ru-RU" dirty="0" smtClean="0">
                <a:latin typeface="+mj-lt"/>
                <a:cs typeface="Arial" charset="0"/>
              </a:rPr>
              <a:t>рекомендательного письма,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 прохождению различных видов собеседований,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+mj-lt"/>
                <a:cs typeface="Arial" charset="0"/>
              </a:rPr>
              <a:t> умению задавать вопросы работодателям.</a:t>
            </a:r>
          </a:p>
          <a:p>
            <a:pPr algn="just">
              <a:defRPr/>
            </a:pPr>
            <a:endParaRPr lang="ru-RU" sz="1600" dirty="0">
              <a:latin typeface="+mj-lt"/>
              <a:cs typeface="Arial" charset="0"/>
            </a:endParaRPr>
          </a:p>
        </p:txBody>
      </p:sp>
      <p:pic>
        <p:nvPicPr>
          <p:cNvPr id="7172" name="Рисунок 4" descr="http://job.vlsu.ru/files/trening/LHrXCUGd4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267" y="2136911"/>
            <a:ext cx="3665371" cy="26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kvsr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39" y="4283766"/>
            <a:ext cx="3554068" cy="241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" y="646043"/>
            <a:ext cx="6649278" cy="15902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+mn-lt"/>
              </a:rPr>
              <a:t>Комплексная диагностика  студентов, выпускников университета и учащихся колледжей с использованием компьютерного комплекса тестирования</a:t>
            </a:r>
            <a:br>
              <a:rPr lang="ru-RU" sz="2000" b="1" dirty="0" smtClean="0">
                <a:solidFill>
                  <a:srgbClr val="CC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C3300"/>
                </a:solidFill>
                <a:latin typeface="+mn-lt"/>
              </a:rPr>
              <a:t>         «</a:t>
            </a:r>
            <a:r>
              <a:rPr lang="ru-RU" sz="2000" b="1" dirty="0" err="1" smtClean="0">
                <a:solidFill>
                  <a:srgbClr val="CC3300"/>
                </a:solidFill>
                <a:latin typeface="+mn-lt"/>
              </a:rPr>
              <a:t>Профкарьера</a:t>
            </a:r>
            <a:r>
              <a:rPr lang="ru-RU" sz="2000" b="1" dirty="0" smtClean="0">
                <a:solidFill>
                  <a:srgbClr val="CC3300"/>
                </a:solidFill>
                <a:latin typeface="+mn-lt"/>
              </a:rPr>
              <a:t>»</a:t>
            </a:r>
          </a:p>
        </p:txBody>
      </p:sp>
      <p:pic>
        <p:nvPicPr>
          <p:cNvPr id="4" name="Picture 3" descr="cd-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391" y="417513"/>
            <a:ext cx="2046979" cy="198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1320" y="2653748"/>
            <a:ext cx="3454262" cy="185861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C3300"/>
                </a:solidFill>
                <a:latin typeface="+mn-lt"/>
                <a:ea typeface="+mj-ea"/>
                <a:cs typeface="+mj-cs"/>
              </a:rPr>
              <a:t>Сайт Центра, как канал взаимодействия с работодателями, студентами, выпускниками и абитуриентами</a:t>
            </a:r>
            <a:endParaRPr lang="ru-RU" sz="2000" b="1" dirty="0">
              <a:solidFill>
                <a:srgbClr val="CC330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78294" y="2713381"/>
            <a:ext cx="4810539" cy="3786809"/>
            <a:chOff x="4770781" y="1533160"/>
            <a:chExt cx="4217802" cy="4481353"/>
          </a:xfrm>
        </p:grpSpPr>
        <p:grpSp>
          <p:nvGrpSpPr>
            <p:cNvPr id="73" name="Group 32"/>
            <p:cNvGrpSpPr>
              <a:grpSpLocks/>
            </p:cNvGrpSpPr>
            <p:nvPr/>
          </p:nvGrpSpPr>
          <p:grpSpPr bwMode="auto">
            <a:xfrm>
              <a:off x="6241515" y="3029681"/>
              <a:ext cx="1112131" cy="1356399"/>
              <a:chOff x="2424" y="1810"/>
              <a:chExt cx="770" cy="928"/>
            </a:xfrm>
          </p:grpSpPr>
          <p:sp>
            <p:nvSpPr>
              <p:cNvPr id="75" name="Oval 34"/>
              <p:cNvSpPr>
                <a:spLocks noChangeArrowheads="1"/>
              </p:cNvSpPr>
              <p:nvPr/>
            </p:nvSpPr>
            <p:spPr bwMode="gray">
              <a:xfrm>
                <a:off x="2424" y="1810"/>
                <a:ext cx="770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eaVert" wrap="none" anchor="ctr"/>
              <a:lstStyle/>
              <a:p>
                <a:endParaRPr lang="ru-RU" sz="3600" b="1">
                  <a:solidFill>
                    <a:srgbClr val="E17D4C"/>
                  </a:solidFill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gray">
              <a:xfrm>
                <a:off x="2435" y="1816"/>
                <a:ext cx="697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eaVert" wrap="none" anchor="ctr"/>
              <a:lstStyle/>
              <a:p>
                <a:endParaRPr lang="ru-RU" sz="3600" b="1">
                  <a:solidFill>
                    <a:srgbClr val="E17D4C"/>
                  </a:solidFill>
                </a:endParaRPr>
              </a:p>
            </p:txBody>
          </p:sp>
          <p:sp>
            <p:nvSpPr>
              <p:cNvPr id="78" name="Oval 37"/>
              <p:cNvSpPr>
                <a:spLocks noChangeArrowheads="1"/>
              </p:cNvSpPr>
              <p:nvPr/>
            </p:nvSpPr>
            <p:spPr bwMode="gray">
              <a:xfrm>
                <a:off x="2471" y="1848"/>
                <a:ext cx="678" cy="87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eaVert" wrap="none" anchor="ctr"/>
              <a:lstStyle/>
              <a:p>
                <a:endParaRPr lang="ru-RU" sz="3600" b="1">
                  <a:solidFill>
                    <a:srgbClr val="E17D4C"/>
                  </a:solidFill>
                </a:endParaRPr>
              </a:p>
            </p:txBody>
          </p:sp>
        </p:grpSp>
        <p:grpSp>
          <p:nvGrpSpPr>
            <p:cNvPr id="7" name="Group 94"/>
            <p:cNvGrpSpPr>
              <a:grpSpLocks/>
            </p:cNvGrpSpPr>
            <p:nvPr/>
          </p:nvGrpSpPr>
          <p:grpSpPr bwMode="auto">
            <a:xfrm>
              <a:off x="4919870" y="1533160"/>
              <a:ext cx="3985591" cy="493257"/>
              <a:chOff x="3552" y="1504"/>
              <a:chExt cx="1296" cy="379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3552" y="1550"/>
                <a:ext cx="1296" cy="333"/>
                <a:chOff x="1248" y="1680"/>
                <a:chExt cx="864" cy="864"/>
              </a:xfrm>
            </p:grpSpPr>
            <p:sp>
              <p:nvSpPr>
                <p:cNvPr id="10" name="AutoShape 4"/>
                <p:cNvSpPr>
                  <a:spLocks noChangeArrowheads="1"/>
                </p:cNvSpPr>
                <p:nvPr/>
              </p:nvSpPr>
              <p:spPr bwMode="gray">
                <a:xfrm>
                  <a:off x="1248" y="1680"/>
                  <a:ext cx="864" cy="864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EEAD38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600" b="1">
                    <a:solidFill>
                      <a:srgbClr val="E17D4C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" name="Freeform 5"/>
                <p:cNvSpPr>
                  <a:spLocks/>
                </p:cNvSpPr>
                <p:nvPr/>
              </p:nvSpPr>
              <p:spPr bwMode="gray">
                <a:xfrm>
                  <a:off x="1296" y="1728"/>
                  <a:ext cx="431" cy="432"/>
                </a:xfrm>
                <a:custGeom>
                  <a:avLst/>
                  <a:gdLst>
                    <a:gd name="T0" fmla="*/ 1 w 596"/>
                    <a:gd name="T1" fmla="*/ 0 h 598"/>
                    <a:gd name="T2" fmla="*/ 0 w 596"/>
                    <a:gd name="T3" fmla="*/ 1 h 598"/>
                    <a:gd name="T4" fmla="*/ 0 w 596"/>
                    <a:gd name="T5" fmla="*/ 4 h 598"/>
                    <a:gd name="T6" fmla="*/ 1 w 596"/>
                    <a:gd name="T7" fmla="*/ 1 h 598"/>
                    <a:gd name="T8" fmla="*/ 4 w 596"/>
                    <a:gd name="T9" fmla="*/ 0 h 598"/>
                    <a:gd name="T10" fmla="*/ 1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6"/>
                    <a:gd name="T19" fmla="*/ 0 h 598"/>
                    <a:gd name="T20" fmla="*/ 596 w 596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9E1B6"/>
                    </a:gs>
                    <a:gs pos="50000">
                      <a:srgbClr val="EEAD38"/>
                    </a:gs>
                    <a:gs pos="100000">
                      <a:srgbClr val="F9E1B6"/>
                    </a:gs>
                  </a:gsLst>
                  <a:lin ang="27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gray">
              <a:xfrm>
                <a:off x="3707" y="1504"/>
                <a:ext cx="1015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endParaRPr lang="ru-RU" sz="500" b="1" dirty="0">
                  <a:solidFill>
                    <a:srgbClr val="0000CC"/>
                  </a:solidFill>
                  <a:latin typeface="Arial" charset="0"/>
                  <a:cs typeface="Arial" charset="0"/>
                </a:endParaRPr>
              </a:p>
              <a:p>
                <a:pPr algn="ctr" eaLnBrk="0" hangingPunct="0">
                  <a:defRPr/>
                </a:pPr>
                <a:r>
                  <a:rPr lang="en-US" sz="1600" b="1" u="sng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http://job.vlsu.ru/</a:t>
                </a:r>
                <a:endParaRPr lang="en-US" sz="12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28"/>
            <p:cNvGrpSpPr>
              <a:grpSpLocks/>
            </p:cNvGrpSpPr>
            <p:nvPr/>
          </p:nvGrpSpPr>
          <p:grpSpPr bwMode="auto">
            <a:xfrm>
              <a:off x="4770781" y="2118430"/>
              <a:ext cx="4217802" cy="3896083"/>
              <a:chOff x="2958" y="987"/>
              <a:chExt cx="2730" cy="2793"/>
            </a:xfrm>
          </p:grpSpPr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4803" y="1828"/>
                <a:ext cx="885" cy="504"/>
                <a:chOff x="1776" y="1968"/>
                <a:chExt cx="3313" cy="931"/>
              </a:xfrm>
            </p:grpSpPr>
            <p:grpSp>
              <p:nvGrpSpPr>
                <p:cNvPr id="69" name="Group 14"/>
                <p:cNvGrpSpPr>
                  <a:grpSpLocks/>
                </p:cNvGrpSpPr>
                <p:nvPr/>
              </p:nvGrpSpPr>
              <p:grpSpPr bwMode="auto">
                <a:xfrm>
                  <a:off x="1776" y="1968"/>
                  <a:ext cx="3313" cy="931"/>
                  <a:chOff x="1776" y="1968"/>
                  <a:chExt cx="3313" cy="931"/>
                </a:xfrm>
              </p:grpSpPr>
              <p:sp>
                <p:nvSpPr>
                  <p:cNvPr id="71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825" y="2033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2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0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895" y="2240"/>
                  <a:ext cx="2931" cy="5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Информация о проводимых мероприятиях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660" y="987"/>
                <a:ext cx="872" cy="472"/>
                <a:chOff x="1728" y="1920"/>
                <a:chExt cx="3264" cy="871"/>
              </a:xfrm>
            </p:grpSpPr>
            <p:grpSp>
              <p:nvGrpSpPr>
                <p:cNvPr id="65" name="Group 14"/>
                <p:cNvGrpSpPr>
                  <a:grpSpLocks/>
                </p:cNvGrpSpPr>
                <p:nvPr/>
              </p:nvGrpSpPr>
              <p:grpSpPr bwMode="auto">
                <a:xfrm>
                  <a:off x="1728" y="1920"/>
                  <a:ext cx="3264" cy="866"/>
                  <a:chOff x="1728" y="1920"/>
                  <a:chExt cx="3264" cy="866"/>
                </a:xfrm>
              </p:grpSpPr>
              <p:sp>
                <p:nvSpPr>
                  <p:cNvPr id="67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728" y="1920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8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6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19" y="2058"/>
                  <a:ext cx="2931" cy="7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1000" b="1" dirty="0">
                      <a:solidFill>
                        <a:srgbClr val="000000"/>
                      </a:solidFill>
                    </a:rPr>
                    <a:t>Условия и порядок работы </a:t>
                  </a:r>
                  <a:r>
                    <a:rPr lang="ru-RU" sz="1000" b="1" dirty="0" smtClean="0">
                      <a:solidFill>
                        <a:srgbClr val="000000"/>
                      </a:solidFill>
                    </a:rPr>
                    <a:t>Центра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2958" y="1423"/>
                <a:ext cx="905" cy="469"/>
                <a:chOff x="1776" y="1874"/>
                <a:chExt cx="3385" cy="866"/>
              </a:xfrm>
            </p:grpSpPr>
            <p:grpSp>
              <p:nvGrpSpPr>
                <p:cNvPr id="61" name="Group 14"/>
                <p:cNvGrpSpPr>
                  <a:grpSpLocks/>
                </p:cNvGrpSpPr>
                <p:nvPr/>
              </p:nvGrpSpPr>
              <p:grpSpPr bwMode="auto">
                <a:xfrm>
                  <a:off x="1776" y="1874"/>
                  <a:ext cx="3385" cy="866"/>
                  <a:chOff x="1776" y="1874"/>
                  <a:chExt cx="3385" cy="866"/>
                </a:xfrm>
              </p:grpSpPr>
              <p:sp>
                <p:nvSpPr>
                  <p:cNvPr id="63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882" y="1874"/>
                    <a:ext cx="3279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19" y="2057"/>
                  <a:ext cx="2927" cy="3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Резюме </a:t>
                  </a:r>
                  <a:r>
                    <a:rPr lang="ru-RU" sz="900" b="1" dirty="0" smtClean="0">
                      <a:solidFill>
                        <a:srgbClr val="000000"/>
                      </a:solidFill>
                    </a:rPr>
                    <a:t>соискателей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4776" y="1411"/>
                <a:ext cx="872" cy="468"/>
                <a:chOff x="1728" y="1920"/>
                <a:chExt cx="3264" cy="866"/>
              </a:xfrm>
            </p:grpSpPr>
            <p:grpSp>
              <p:nvGrpSpPr>
                <p:cNvPr id="57" name="Group 14"/>
                <p:cNvGrpSpPr>
                  <a:grpSpLocks/>
                </p:cNvGrpSpPr>
                <p:nvPr/>
              </p:nvGrpSpPr>
              <p:grpSpPr bwMode="auto">
                <a:xfrm>
                  <a:off x="1728" y="1920"/>
                  <a:ext cx="3264" cy="866"/>
                  <a:chOff x="1728" y="1920"/>
                  <a:chExt cx="3264" cy="866"/>
                </a:xfrm>
              </p:grpSpPr>
              <p:sp>
                <p:nvSpPr>
                  <p:cNvPr id="59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728" y="1920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0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899" y="2184"/>
                  <a:ext cx="2931" cy="4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1000" b="1" dirty="0">
                      <a:solidFill>
                        <a:srgbClr val="000000"/>
                      </a:solidFill>
                    </a:rPr>
                    <a:t>Размещение вакансий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4772" y="998"/>
                <a:ext cx="873" cy="469"/>
                <a:chOff x="1728" y="1920"/>
                <a:chExt cx="3264" cy="866"/>
              </a:xfrm>
            </p:grpSpPr>
            <p:grpSp>
              <p:nvGrpSpPr>
                <p:cNvPr id="53" name="Group 14"/>
                <p:cNvGrpSpPr>
                  <a:grpSpLocks/>
                </p:cNvGrpSpPr>
                <p:nvPr/>
              </p:nvGrpSpPr>
              <p:grpSpPr bwMode="auto">
                <a:xfrm>
                  <a:off x="1728" y="1920"/>
                  <a:ext cx="3264" cy="866"/>
                  <a:chOff x="1728" y="1920"/>
                  <a:chExt cx="3264" cy="866"/>
                </a:xfrm>
              </p:grpSpPr>
              <p:sp>
                <p:nvSpPr>
                  <p:cNvPr id="55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728" y="1920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6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42" y="1948"/>
                  <a:ext cx="2924" cy="63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1000" b="1" dirty="0">
                      <a:solidFill>
                        <a:srgbClr val="000000"/>
                      </a:solidFill>
                    </a:rPr>
                    <a:t>Размещение информации о компании </a:t>
                  </a:r>
                  <a:endParaRPr lang="en-US" sz="10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gray">
              <a:xfrm>
                <a:off x="3828" y="2018"/>
                <a:ext cx="939" cy="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400" b="1" dirty="0">
                    <a:solidFill>
                      <a:srgbClr val="FF3300"/>
                    </a:solidFill>
                  </a:rPr>
                  <a:t>Возможности</a:t>
                </a:r>
                <a:endParaRPr lang="en-US" sz="12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9" name="AutoShape 8"/>
              <p:cNvSpPr>
                <a:spLocks noChangeArrowheads="1"/>
              </p:cNvSpPr>
              <p:nvPr/>
            </p:nvSpPr>
            <p:spPr bwMode="gray">
              <a:xfrm rot="3255458">
                <a:off x="4424" y="2494"/>
                <a:ext cx="361" cy="93"/>
              </a:xfrm>
              <a:prstGeom prst="rightArrow">
                <a:avLst>
                  <a:gd name="adj1" fmla="val 35167"/>
                  <a:gd name="adj2" fmla="val 137419"/>
                </a:avLst>
              </a:prstGeom>
              <a:gradFill rotWithShape="1">
                <a:gsLst>
                  <a:gs pos="0">
                    <a:srgbClr val="58235D">
                      <a:alpha val="0"/>
                    </a:srgb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3600" b="1">
                  <a:solidFill>
                    <a:srgbClr val="E17D4C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 rot="-2708020">
                <a:off x="4294" y="1661"/>
                <a:ext cx="591" cy="96"/>
              </a:xfrm>
              <a:prstGeom prst="rightArrow">
                <a:avLst>
                  <a:gd name="adj1" fmla="val 35167"/>
                  <a:gd name="adj2" fmla="val 249300"/>
                </a:avLst>
              </a:prstGeom>
              <a:gradFill rotWithShape="1">
                <a:gsLst>
                  <a:gs pos="0">
                    <a:srgbClr val="58235D">
                      <a:alpha val="0"/>
                    </a:srgb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 sz="3600" b="1">
                  <a:solidFill>
                    <a:srgbClr val="E17D4C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 rot="16149797" flipV="1">
                <a:off x="3999" y="1693"/>
                <a:ext cx="487" cy="86"/>
              </a:xfrm>
              <a:prstGeom prst="rightArrow">
                <a:avLst>
                  <a:gd name="adj1" fmla="val 35167"/>
                  <a:gd name="adj2" fmla="val 229317"/>
                </a:avLst>
              </a:prstGeom>
              <a:gradFill rotWithShape="1">
                <a:gsLst>
                  <a:gs pos="0">
                    <a:srgbClr val="58235D">
                      <a:alpha val="0"/>
                    </a:srgb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3600" b="1">
                  <a:solidFill>
                    <a:srgbClr val="E17D4C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gray">
              <a:xfrm rot="13369655">
                <a:off x="3767" y="1860"/>
                <a:ext cx="284" cy="126"/>
              </a:xfrm>
              <a:prstGeom prst="rightArrow">
                <a:avLst>
                  <a:gd name="adj1" fmla="val 35167"/>
                  <a:gd name="adj2" fmla="val 172828"/>
                </a:avLst>
              </a:prstGeom>
              <a:gradFill rotWithShape="1">
                <a:gsLst>
                  <a:gs pos="0">
                    <a:srgbClr val="58235D">
                      <a:alpha val="0"/>
                    </a:srgb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ru-RU" sz="3600" b="1">
                  <a:solidFill>
                    <a:srgbClr val="E17D4C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>
                <a:off x="2982" y="1850"/>
                <a:ext cx="873" cy="499"/>
                <a:chOff x="1728" y="1920"/>
                <a:chExt cx="3264" cy="866"/>
              </a:xfrm>
            </p:grpSpPr>
            <p:grpSp>
              <p:nvGrpSpPr>
                <p:cNvPr id="49" name="Group 14"/>
                <p:cNvGrpSpPr>
                  <a:grpSpLocks/>
                </p:cNvGrpSpPr>
                <p:nvPr/>
              </p:nvGrpSpPr>
              <p:grpSpPr bwMode="auto">
                <a:xfrm>
                  <a:off x="1728" y="1920"/>
                  <a:ext cx="3264" cy="866"/>
                  <a:chOff x="1728" y="1920"/>
                  <a:chExt cx="3264" cy="866"/>
                </a:xfrm>
              </p:grpSpPr>
              <p:sp>
                <p:nvSpPr>
                  <p:cNvPr id="51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728" y="1920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2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879" y="1984"/>
                  <a:ext cx="2927" cy="3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Советы по трудоустройству 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" name="Group 13"/>
              <p:cNvGrpSpPr>
                <a:grpSpLocks/>
              </p:cNvGrpSpPr>
              <p:nvPr/>
            </p:nvGrpSpPr>
            <p:grpSpPr bwMode="auto">
              <a:xfrm>
                <a:off x="2984" y="2192"/>
                <a:ext cx="872" cy="487"/>
                <a:chOff x="1728" y="1920"/>
                <a:chExt cx="3264" cy="899"/>
              </a:xfrm>
            </p:grpSpPr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>
                  <a:off x="1728" y="1920"/>
                  <a:ext cx="3264" cy="866"/>
                  <a:chOff x="1728" y="1920"/>
                  <a:chExt cx="3264" cy="866"/>
                </a:xfrm>
              </p:grpSpPr>
              <p:sp>
                <p:nvSpPr>
                  <p:cNvPr id="47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728" y="1920"/>
                    <a:ext cx="3264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8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6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19" y="1963"/>
                  <a:ext cx="2931" cy="8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Информация о рынке труда и имеющихся вакансиях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2996" y="2679"/>
                <a:ext cx="885" cy="487"/>
                <a:chOff x="1776" y="1968"/>
                <a:chExt cx="3314" cy="900"/>
              </a:xfrm>
            </p:grpSpPr>
            <p:grpSp>
              <p:nvGrpSpPr>
                <p:cNvPr id="41" name="Group 14"/>
                <p:cNvGrpSpPr>
                  <a:grpSpLocks/>
                </p:cNvGrpSpPr>
                <p:nvPr/>
              </p:nvGrpSpPr>
              <p:grpSpPr bwMode="auto">
                <a:xfrm>
                  <a:off x="1776" y="1968"/>
                  <a:ext cx="3314" cy="900"/>
                  <a:chOff x="1776" y="1968"/>
                  <a:chExt cx="3314" cy="900"/>
                </a:xfrm>
              </p:grpSpPr>
              <p:sp>
                <p:nvSpPr>
                  <p:cNvPr id="43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826" y="2001"/>
                    <a:ext cx="3264" cy="867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4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919" y="2055"/>
                  <a:ext cx="2931" cy="5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>
                      <a:solidFill>
                        <a:srgbClr val="000000"/>
                      </a:solidFill>
                    </a:rPr>
                    <a:t>Информация о проводимых мероприятиях</a:t>
                  </a:r>
                  <a:endParaRPr lang="en-US" sz="9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" name="Group 13"/>
              <p:cNvGrpSpPr>
                <a:grpSpLocks/>
              </p:cNvGrpSpPr>
              <p:nvPr/>
            </p:nvGrpSpPr>
            <p:grpSpPr bwMode="auto">
              <a:xfrm>
                <a:off x="4563" y="2577"/>
                <a:ext cx="985" cy="469"/>
                <a:chOff x="1776" y="1967"/>
                <a:chExt cx="3688" cy="866"/>
              </a:xfrm>
            </p:grpSpPr>
            <p:grpSp>
              <p:nvGrpSpPr>
                <p:cNvPr id="37" name="Group 14"/>
                <p:cNvGrpSpPr>
                  <a:grpSpLocks/>
                </p:cNvGrpSpPr>
                <p:nvPr/>
              </p:nvGrpSpPr>
              <p:grpSpPr bwMode="auto">
                <a:xfrm>
                  <a:off x="1776" y="1967"/>
                  <a:ext cx="3688" cy="866"/>
                  <a:chOff x="1776" y="1967"/>
                  <a:chExt cx="3688" cy="866"/>
                </a:xfrm>
              </p:grpSpPr>
              <p:sp>
                <p:nvSpPr>
                  <p:cNvPr id="39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2199" y="1967"/>
                    <a:ext cx="3265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0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2452" y="2119"/>
                  <a:ext cx="2931" cy="42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Информация о поступлении в вуз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4623" y="2895"/>
                <a:ext cx="885" cy="578"/>
                <a:chOff x="1776" y="1968"/>
                <a:chExt cx="3312" cy="1068"/>
              </a:xfrm>
            </p:grpSpPr>
            <p:grpSp>
              <p:nvGrpSpPr>
                <p:cNvPr id="33" name="Group 14"/>
                <p:cNvGrpSpPr>
                  <a:grpSpLocks/>
                </p:cNvGrpSpPr>
                <p:nvPr/>
              </p:nvGrpSpPr>
              <p:grpSpPr bwMode="auto">
                <a:xfrm>
                  <a:off x="1776" y="1968"/>
                  <a:ext cx="3312" cy="1068"/>
                  <a:chOff x="1776" y="1968"/>
                  <a:chExt cx="3312" cy="1068"/>
                </a:xfrm>
              </p:grpSpPr>
              <p:sp>
                <p:nvSpPr>
                  <p:cNvPr id="35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823" y="2170"/>
                    <a:ext cx="3265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6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2035" y="2227"/>
                  <a:ext cx="2931" cy="5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Информация о профессиях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>
                <a:off x="4629" y="3202"/>
                <a:ext cx="885" cy="578"/>
                <a:chOff x="1776" y="1968"/>
                <a:chExt cx="3312" cy="1068"/>
              </a:xfrm>
            </p:grpSpPr>
            <p:grpSp>
              <p:nvGrpSpPr>
                <p:cNvPr id="29" name="Group 14"/>
                <p:cNvGrpSpPr>
                  <a:grpSpLocks/>
                </p:cNvGrpSpPr>
                <p:nvPr/>
              </p:nvGrpSpPr>
              <p:grpSpPr bwMode="auto">
                <a:xfrm>
                  <a:off x="1776" y="1968"/>
                  <a:ext cx="3312" cy="1068"/>
                  <a:chOff x="1776" y="1968"/>
                  <a:chExt cx="3312" cy="1068"/>
                </a:xfrm>
              </p:grpSpPr>
              <p:sp>
                <p:nvSpPr>
                  <p:cNvPr id="31" name="AutoShape 15"/>
                  <p:cNvSpPr>
                    <a:spLocks noChangeArrowheads="1"/>
                  </p:cNvSpPr>
                  <p:nvPr/>
                </p:nvSpPr>
                <p:spPr bwMode="gray">
                  <a:xfrm>
                    <a:off x="1823" y="2170"/>
                    <a:ext cx="3265" cy="866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BEBD1"/>
                      </a:gs>
                      <a:gs pos="50000">
                        <a:srgbClr val="FBEBD1">
                          <a:gamma/>
                          <a:tint val="0"/>
                          <a:invGamma/>
                        </a:srgbClr>
                      </a:gs>
                      <a:gs pos="100000">
                        <a:srgbClr val="FBEBD1"/>
                      </a:gs>
                    </a:gsLst>
                    <a:lin ang="5400000" scaled="1"/>
                  </a:gradFill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600" b="1">
                      <a:solidFill>
                        <a:srgbClr val="E17D4C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2" name="Freeform 16"/>
                  <p:cNvSpPr>
                    <a:spLocks/>
                  </p:cNvSpPr>
                  <p:nvPr/>
                </p:nvSpPr>
                <p:spPr bwMode="gray">
                  <a:xfrm>
                    <a:off x="1776" y="1968"/>
                    <a:ext cx="431" cy="432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4 h 598"/>
                      <a:gd name="T6" fmla="*/ 1 w 596"/>
                      <a:gd name="T7" fmla="*/ 1 h 598"/>
                      <a:gd name="T8" fmla="*/ 4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2034" y="2227"/>
                  <a:ext cx="2932" cy="5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sz="900" b="1" dirty="0">
                      <a:solidFill>
                        <a:srgbClr val="000000"/>
                      </a:solidFill>
                    </a:rPr>
                    <a:t>Информация о проводимых мероприятиях</a:t>
                  </a:r>
                  <a:endParaRPr lang="en-US" sz="9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139" y="5649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Договора между предприятиями и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ВлгУ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на подготовку специалистов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ООО «</a:t>
            </a:r>
            <a:r>
              <a:rPr lang="ru-RU" sz="1600" dirty="0" err="1" smtClean="0"/>
              <a:t>Гусевской</a:t>
            </a:r>
            <a:r>
              <a:rPr lang="ru-RU" sz="1600" dirty="0" smtClean="0"/>
              <a:t> арматурный завод»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Филиал ООО «Газпром </a:t>
            </a:r>
            <a:r>
              <a:rPr lang="ru-RU" sz="1600" dirty="0" err="1" smtClean="0"/>
              <a:t>трансгаз</a:t>
            </a:r>
            <a:r>
              <a:rPr lang="ru-RU" sz="1600" dirty="0" smtClean="0"/>
              <a:t> Нижний Новгород»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ООО «</a:t>
            </a:r>
            <a:r>
              <a:rPr lang="ru-RU" sz="1600" dirty="0" err="1" smtClean="0"/>
              <a:t>Гиперглобус</a:t>
            </a:r>
            <a:r>
              <a:rPr lang="ru-RU" sz="16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Управление МЧС России по Владимирской области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ООО «</a:t>
            </a:r>
            <a:r>
              <a:rPr lang="ru-RU" sz="1600" dirty="0" err="1" smtClean="0"/>
              <a:t>Русэлпром</a:t>
            </a:r>
            <a:r>
              <a:rPr lang="ru-RU" sz="16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ОАО</a:t>
            </a:r>
            <a:r>
              <a:rPr lang="ru-RU" sz="1600" dirty="0" smtClean="0"/>
              <a:t> «Владимирский </a:t>
            </a:r>
            <a:r>
              <a:rPr lang="ru-RU" sz="1600" dirty="0" err="1" smtClean="0"/>
              <a:t>хлебокомбинат</a:t>
            </a:r>
            <a:r>
              <a:rPr lang="ru-RU" sz="16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Научно-испытательный центр ракетно-космической промышленности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Управление государственного автодорожного надзора по Владимирской области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АО «Владимирское производственное объединение «</a:t>
            </a:r>
            <a:r>
              <a:rPr lang="ru-RU" sz="1600" dirty="0" err="1" smtClean="0"/>
              <a:t>Точмаш</a:t>
            </a:r>
            <a:r>
              <a:rPr lang="ru-RU" sz="16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ОАО</a:t>
            </a:r>
            <a:r>
              <a:rPr lang="ru-RU" sz="1600" dirty="0" smtClean="0"/>
              <a:t> Сбербанк России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АО Научно-производственное объединение «Базальт»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Трудоустройство выпускников </a:t>
            </a:r>
            <a:r>
              <a:rPr lang="ru-RU" sz="3200" b="1" dirty="0" err="1" smtClean="0">
                <a:solidFill>
                  <a:srgbClr val="CC3300"/>
                </a:solidFill>
                <a:latin typeface="+mn-lt"/>
              </a:rPr>
              <a:t>ВлГУ</a:t>
            </a:r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 </a:t>
            </a:r>
            <a:br>
              <a:rPr lang="ru-RU" sz="3200" b="1" dirty="0" smtClean="0">
                <a:solidFill>
                  <a:srgbClr val="CC33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2013-2015 гг.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1085" y="1868556"/>
          <a:ext cx="8743950" cy="483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013792" y="2392431"/>
          <a:ext cx="6917634" cy="350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Трудоустройство выпускников </a:t>
            </a:r>
            <a:r>
              <a:rPr lang="ru-RU" sz="3200" b="1" dirty="0" err="1" smtClean="0">
                <a:solidFill>
                  <a:srgbClr val="CC3300"/>
                </a:solidFill>
                <a:latin typeface="+mn-lt"/>
              </a:rPr>
              <a:t>ВлГУ</a:t>
            </a:r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 </a:t>
            </a:r>
            <a:br>
              <a:rPr lang="ru-RU" sz="3200" b="1" dirty="0" smtClean="0">
                <a:solidFill>
                  <a:srgbClr val="CC33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C3300"/>
                </a:solidFill>
                <a:latin typeface="+mn-lt"/>
              </a:rPr>
              <a:t>2013-2015 гг.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3424</TotalTime>
  <Words>715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</vt:lpstr>
      <vt:lpstr>Слайд 2</vt:lpstr>
      <vt:lpstr>Слайд 3</vt:lpstr>
      <vt:lpstr>Слайд 4</vt:lpstr>
      <vt:lpstr>Тренинги по трудоустройству</vt:lpstr>
      <vt:lpstr>Комплексная диагностика  студентов, выпускников университета и учащихся колледжей с использованием компьютерного комплекса тестирования          «Профкарьера»</vt:lpstr>
      <vt:lpstr>Договора между предприятиями и ВлгУ на подготовку специалистов</vt:lpstr>
      <vt:lpstr>Трудоустройство выпускников ВлГУ  2013-2015 гг.</vt:lpstr>
      <vt:lpstr>Трудоустройство выпускников ВлГУ  2013-2015 гг.</vt:lpstr>
      <vt:lpstr>Результаты оценки эффективности деятельности образовательных организаций высшего образования в 2015 г.</vt:lpstr>
      <vt:lpstr>Слайд 11</vt:lpstr>
      <vt:lpstr>Слайд 12</vt:lpstr>
      <vt:lpstr>Профориентационная работа с абитуриентами</vt:lpstr>
      <vt:lpstr>Слайд 14</vt:lpstr>
      <vt:lpstr>        </vt:lpstr>
    </vt:vector>
  </TitlesOfParts>
  <Company>vlsu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трудоустройства выпускников университета за  2010/2011 уч. год</dc:title>
  <dc:creator>KozlovaTA</dc:creator>
  <cp:lastModifiedBy>KozlovaTA</cp:lastModifiedBy>
  <cp:revision>164</cp:revision>
  <dcterms:created xsi:type="dcterms:W3CDTF">2012-01-18T10:10:40Z</dcterms:created>
  <dcterms:modified xsi:type="dcterms:W3CDTF">2015-08-19T16:14:48Z</dcterms:modified>
</cp:coreProperties>
</file>