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0" r:id="rId5"/>
    <p:sldId id="267" r:id="rId6"/>
    <p:sldId id="268" r:id="rId7"/>
    <p:sldId id="264" r:id="rId8"/>
    <p:sldId id="257" r:id="rId9"/>
    <p:sldId id="259" r:id="rId10"/>
    <p:sldId id="258" r:id="rId11"/>
    <p:sldId id="266" r:id="rId12"/>
    <p:sldId id="272" r:id="rId13"/>
    <p:sldId id="273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F26322-08B8-4BE6-AA9F-309AD3A4CCF1}" type="datetimeFigureOut">
              <a:rPr lang="ru-RU" smtClean="0"/>
              <a:t>19.06.2016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800D5DF-4E09-4433-9EDA-4655233C68A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Новые подходы к преподаванию истории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877272"/>
            <a:ext cx="7406640" cy="714840"/>
          </a:xfrm>
        </p:spPr>
        <p:txBody>
          <a:bodyPr/>
          <a:lstStyle/>
          <a:p>
            <a:r>
              <a:rPr lang="ru-RU" dirty="0" smtClean="0"/>
              <a:t>Кузьменко Оксана Витальевна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24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 исторической науке существуют дискуссионные проблемы, по которым высказываются различные, часто противоречивые точки зрения. Ниже приведена одна из спорных точек зрения, существующих в исторической науке.</a:t>
            </a:r>
          </a:p>
          <a:p>
            <a:r>
              <a:rPr lang="ru-RU" b="1" i="1" dirty="0"/>
              <a:t>«Реформы Александра </a:t>
            </a:r>
            <a:r>
              <a:rPr lang="en-US" b="1" i="1" dirty="0"/>
              <a:t>I</a:t>
            </a:r>
            <a:r>
              <a:rPr lang="ru-RU" b="1" i="1" dirty="0"/>
              <a:t> имели целью уменьшение привилегий дворянства».</a:t>
            </a:r>
            <a:endParaRPr lang="ru-RU" b="1" dirty="0"/>
          </a:p>
          <a:p>
            <a:r>
              <a:rPr lang="ru-RU" dirty="0"/>
              <a:t>Используя исторические знания, приведите два аргумента, которыми можно подтвердить данную точку зрения, и два аргумента, которыми можно опровергнуть её. При изложении аргументов обязательно используйте исторические факты.</a:t>
            </a:r>
          </a:p>
          <a:p>
            <a:r>
              <a:rPr lang="ru-RU" dirty="0"/>
              <a:t>Ответ запишите в следующем виде.</a:t>
            </a:r>
          </a:p>
          <a:p>
            <a:r>
              <a:rPr lang="ru-RU" dirty="0"/>
              <a:t>Аргументы в подтверждение: </a:t>
            </a:r>
          </a:p>
          <a:p>
            <a:r>
              <a:rPr lang="ru-RU" dirty="0"/>
              <a:t>1) …</a:t>
            </a:r>
          </a:p>
          <a:p>
            <a:r>
              <a:rPr lang="ru-RU" dirty="0"/>
              <a:t>2) …</a:t>
            </a:r>
          </a:p>
          <a:p>
            <a:r>
              <a:rPr lang="ru-RU" dirty="0"/>
              <a:t>Аргументы в опровержение: </a:t>
            </a:r>
          </a:p>
          <a:p>
            <a:r>
              <a:rPr lang="ru-RU" dirty="0"/>
              <a:t>1) …</a:t>
            </a:r>
          </a:p>
          <a:p>
            <a:r>
              <a:rPr lang="ru-RU" dirty="0"/>
              <a:t>2) </a:t>
            </a:r>
            <a:r>
              <a:rPr lang="ru-RU" dirty="0" smtClean="0"/>
              <a:t>…</a:t>
            </a:r>
          </a:p>
          <a:p>
            <a:r>
              <a:rPr lang="ru-RU" b="1" i="1" dirty="0"/>
              <a:t>«Меры, проводимые российским правительством в конце </a:t>
            </a:r>
            <a:r>
              <a:rPr lang="en-US" b="1" i="1" dirty="0"/>
              <a:t>XIX </a:t>
            </a:r>
            <a:r>
              <a:rPr lang="ru-RU" b="1" dirty="0"/>
              <a:t>– </a:t>
            </a:r>
            <a:r>
              <a:rPr lang="ru-RU" b="1" i="1" dirty="0"/>
              <a:t>начале </a:t>
            </a:r>
            <a:r>
              <a:rPr lang="en-US" b="1" i="1" dirty="0"/>
              <a:t>XX</a:t>
            </a:r>
            <a:r>
              <a:rPr lang="ru-RU" b="1" i="1" dirty="0"/>
              <a:t> в., значительно улучшили экономическое и правовое положение рабочего класса».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Нетрадиционные формы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Урок-размышление( «Русская культура эпохи Петра Великого»)</a:t>
            </a:r>
          </a:p>
          <a:p>
            <a:r>
              <a:rPr lang="ru-RU" dirty="0" smtClean="0"/>
              <a:t>Урок-портрет («Иван Грозный: свет или тьма?»)</a:t>
            </a:r>
          </a:p>
          <a:p>
            <a:r>
              <a:rPr lang="ru-RU" dirty="0" smtClean="0"/>
              <a:t>Урок-практикум («Молодежные проблемы современности»)</a:t>
            </a:r>
          </a:p>
          <a:p>
            <a:r>
              <a:rPr lang="ru-RU" dirty="0" smtClean="0"/>
              <a:t>Урок- музей («Первые Романовы»)</a:t>
            </a:r>
          </a:p>
          <a:p>
            <a:r>
              <a:rPr lang="ru-RU" dirty="0" smtClean="0"/>
              <a:t>Урок-экскурсия («Культура Северо-Восточной Руси </a:t>
            </a:r>
            <a:r>
              <a:rPr lang="en-US" dirty="0" smtClean="0"/>
              <a:t>XI</a:t>
            </a:r>
            <a:r>
              <a:rPr lang="ru-RU" dirty="0" smtClean="0"/>
              <a:t> –</a:t>
            </a:r>
            <a:r>
              <a:rPr lang="en-US" dirty="0" smtClean="0"/>
              <a:t> XIII</a:t>
            </a:r>
            <a:r>
              <a:rPr lang="ru-RU" dirty="0" smtClean="0"/>
              <a:t> вв.»)</a:t>
            </a:r>
          </a:p>
          <a:p>
            <a:r>
              <a:rPr lang="ru-RU" dirty="0" smtClean="0"/>
              <a:t>Творческие проекты (исследовательские работы, документальные фильмы)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Семинарское занятие  по теме: «Смута в русском </a:t>
            </a:r>
            <a:r>
              <a:rPr lang="ru-RU" b="1" i="1" dirty="0" smtClean="0"/>
              <a:t>государстве»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40000" lnSpcReduction="20000"/>
          </a:bodyPr>
          <a:lstStyle/>
          <a:p>
            <a:r>
              <a:rPr lang="ru-RU" b="1" i="1" dirty="0" smtClean="0"/>
              <a:t>Выступления учащихся по вопросам:</a:t>
            </a:r>
            <a:endParaRPr lang="ru-RU" dirty="0" smtClean="0"/>
          </a:p>
          <a:p>
            <a:r>
              <a:rPr lang="ru-RU" dirty="0" smtClean="0"/>
              <a:t>1. Причины возникновения Смуты </a:t>
            </a:r>
          </a:p>
          <a:p>
            <a:r>
              <a:rPr lang="ru-RU" dirty="0" smtClean="0"/>
              <a:t>2.Династический этап (1598-1605)</a:t>
            </a:r>
          </a:p>
          <a:p>
            <a:r>
              <a:rPr lang="ru-RU" dirty="0" smtClean="0"/>
              <a:t>3.Социальный этап (1605-1609)</a:t>
            </a:r>
          </a:p>
          <a:p>
            <a:r>
              <a:rPr lang="ru-RU" dirty="0" smtClean="0"/>
              <a:t>4.Национально-освободительный этап(1610-1618)</a:t>
            </a:r>
          </a:p>
          <a:p>
            <a:r>
              <a:rPr lang="ru-RU" dirty="0" smtClean="0"/>
              <a:t>5.Россия на перепутье: альтернатива пути развития.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Следующий этап: работа класса по вопросам для обсуждения с последующей  краткой записью основных этапов периода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/>
              <a:t>Вопросы для обсуждения:</a:t>
            </a:r>
            <a:endParaRPr lang="ru-RU" dirty="0" smtClean="0"/>
          </a:p>
          <a:p>
            <a:r>
              <a:rPr lang="ru-RU" dirty="0" smtClean="0"/>
              <a:t>1.Какой период русской истории получил название «Смута»? Каковы причины русской смуты конца 16-начала 17 века?</a:t>
            </a:r>
          </a:p>
          <a:p>
            <a:r>
              <a:rPr lang="ru-RU" dirty="0" smtClean="0"/>
              <a:t>2. Укажите, каковы причины вмешательства поляков в события России в конце 16-17 века?</a:t>
            </a:r>
          </a:p>
          <a:p>
            <a:r>
              <a:rPr lang="ru-RU" dirty="0" smtClean="0"/>
              <a:t>3. Почему талантливый политик Борис Годунов не смог удержаться на русском престоле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4. Кого и почему в период Смуты называют одной из самых разрушительных фигур русской истории?</a:t>
            </a:r>
          </a:p>
          <a:p>
            <a:r>
              <a:rPr lang="ru-RU" dirty="0" smtClean="0"/>
              <a:t>5. Какова роль патриарха </a:t>
            </a:r>
            <a:r>
              <a:rPr lang="ru-RU" dirty="0" err="1" smtClean="0"/>
              <a:t>Гермогена</a:t>
            </a:r>
            <a:r>
              <a:rPr lang="ru-RU" dirty="0" smtClean="0"/>
              <a:t> в событиях Смутного времени?</a:t>
            </a:r>
          </a:p>
          <a:p>
            <a:r>
              <a:rPr lang="ru-RU" dirty="0" smtClean="0"/>
              <a:t>6. Как организовывалось второе земское ополчение?</a:t>
            </a:r>
          </a:p>
          <a:p>
            <a:r>
              <a:rPr lang="ru-RU" dirty="0" smtClean="0"/>
              <a:t>7. Какие требования были выдвинуты на Земском Соборе 1613 г. к претендентам на русский престол?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/>
              <a:t>Семинарское занятие по теме: «Заслуги Екатерины Второй перед Россией так велики, что могут быть поставлены в один ряд с заслугами Петра Первого.? или 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 smtClean="0"/>
              <a:t>первом уроке </a:t>
            </a:r>
            <a:r>
              <a:rPr lang="ru-RU" dirty="0" smtClean="0"/>
              <a:t>знакомимся </a:t>
            </a:r>
            <a:r>
              <a:rPr lang="ru-RU" dirty="0" smtClean="0"/>
              <a:t>с развитием Русской культуры во второй половине 18 века:</a:t>
            </a:r>
          </a:p>
          <a:p>
            <a:r>
              <a:rPr lang="ru-RU" dirty="0" smtClean="0"/>
              <a:t>-архитектура</a:t>
            </a:r>
          </a:p>
          <a:p>
            <a:r>
              <a:rPr lang="ru-RU" dirty="0" smtClean="0"/>
              <a:t>-живопись, скульптура</a:t>
            </a:r>
          </a:p>
          <a:p>
            <a:r>
              <a:rPr lang="ru-RU" dirty="0" smtClean="0"/>
              <a:t>- театр, музыка</a:t>
            </a:r>
          </a:p>
          <a:p>
            <a:r>
              <a:rPr lang="ru-RU" dirty="0" smtClean="0"/>
              <a:t>-литература. Учащиеся выступают с сообщениями.</a:t>
            </a:r>
          </a:p>
          <a:p>
            <a:r>
              <a:rPr lang="ru-RU" dirty="0" smtClean="0"/>
              <a:t>На втором уроке группы начинают освещать свои задания:</a:t>
            </a:r>
          </a:p>
          <a:p>
            <a:r>
              <a:rPr lang="ru-RU" dirty="0" smtClean="0"/>
              <a:t>1 группа: Первые годы правления</a:t>
            </a:r>
          </a:p>
          <a:p>
            <a:r>
              <a:rPr lang="ru-RU" dirty="0" smtClean="0"/>
              <a:t>2 группа: Внутренняя политика. Реформы.</a:t>
            </a:r>
          </a:p>
          <a:p>
            <a:r>
              <a:rPr lang="ru-RU" dirty="0" smtClean="0"/>
              <a:t>3 группа: Внешняя политика.</a:t>
            </a:r>
          </a:p>
          <a:p>
            <a:r>
              <a:rPr lang="ru-RU" dirty="0" smtClean="0"/>
              <a:t>4 группа: Интерпретации царствования </a:t>
            </a:r>
          </a:p>
          <a:p>
            <a:r>
              <a:rPr lang="ru-RU" dirty="0" smtClean="0"/>
              <a:t>5 группа: Рецензенты, которые в конце урока делают вывод, приводят доказательства тому, что заслуги Екатерины Второй действительно можно поставить в один ряд с деятельностью Петра Великого.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625" y="2071688"/>
            <a:ext cx="8215313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«Если мы будем учить сегодня так,</a:t>
            </a:r>
          </a:p>
          <a:p>
            <a:pPr algn="ctr" eaLnBrk="0" hangingPunct="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как мы учили вчера, мы украдем у детей завтра».</a:t>
            </a:r>
          </a:p>
          <a:p>
            <a:pPr algn="ctr" eaLnBrk="0" hangingPunct="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                                           Джон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Дьюи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задачи изучения истории в школе </a:t>
            </a:r>
            <a:br>
              <a:rPr lang="ru-RU" sz="3200" dirty="0" smtClean="0"/>
            </a:br>
            <a:r>
              <a:rPr lang="ru-RU" sz="2200" dirty="0" smtClean="0"/>
              <a:t>(приводятся в кратком изложении): 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формирование </a:t>
            </a:r>
            <a:r>
              <a:rPr lang="ru-RU" b="1" dirty="0" smtClean="0"/>
              <a:t>у молодого поколения ориентиров </a:t>
            </a:r>
            <a:r>
              <a:rPr lang="ru-RU" dirty="0" smtClean="0"/>
              <a:t>для гражданской, </a:t>
            </a:r>
            <a:r>
              <a:rPr lang="ru-RU" dirty="0" err="1" smtClean="0"/>
              <a:t>этнонациональной</a:t>
            </a:r>
            <a:r>
              <a:rPr lang="ru-RU" dirty="0" smtClean="0"/>
              <a:t>, социальной, культурной самоидентификации в окружающем мире; </a:t>
            </a:r>
          </a:p>
          <a:p>
            <a:r>
              <a:rPr lang="ru-RU" b="1" dirty="0" smtClean="0"/>
              <a:t>овладение </a:t>
            </a:r>
            <a:r>
              <a:rPr lang="ru-RU" b="1" dirty="0" smtClean="0"/>
              <a:t>учащимися знаниями об основных этапах развития человеческого общества с древности до наших дней</a:t>
            </a:r>
            <a:r>
              <a:rPr lang="ru-RU" dirty="0" smtClean="0"/>
              <a:t>, при особом внимании к месту и роли России во всемирно-историческом процессе; </a:t>
            </a:r>
          </a:p>
          <a:p>
            <a:r>
              <a:rPr lang="ru-RU" b="1" dirty="0" smtClean="0"/>
              <a:t>воспитание </a:t>
            </a:r>
            <a:r>
              <a:rPr lang="ru-RU" b="1" dirty="0" smtClean="0"/>
              <a:t>учащихся в духе патриотизма, уважения к своему Отечеству </a:t>
            </a:r>
            <a:r>
              <a:rPr lang="ru-RU" b="1" dirty="0" smtClean="0"/>
              <a:t> </a:t>
            </a:r>
            <a:r>
              <a:rPr lang="ru-RU" b="1" dirty="0" smtClean="0"/>
              <a:t>многонациональному Российскому государству</a:t>
            </a:r>
            <a:r>
              <a:rPr lang="ru-RU" dirty="0" smtClean="0"/>
              <a:t>, в соответствии с идеями взаимопонимания, толерантности и мира между людьми и народами, в духе демократических ценностей современного общества;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развитие способностей учащихся анализировать содержащуюся в различных источниках информацию </a:t>
            </a:r>
            <a:r>
              <a:rPr lang="ru-RU" dirty="0" smtClean="0"/>
              <a:t>о событиях и явлениях прошлого и настоящего, рассматривать события в соответствии с принципом историзма, в их динамике, взаимосвязи и взаимообусловленности; 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b="1" dirty="0" smtClean="0"/>
              <a:t>формирование у школьников умений применять исторические знания </a:t>
            </a:r>
            <a:r>
              <a:rPr lang="ru-RU" dirty="0" smtClean="0"/>
              <a:t>в учебной и внешкольной деятельности, в современном поликультурном, </a:t>
            </a:r>
            <a:r>
              <a:rPr lang="ru-RU" dirty="0" err="1" smtClean="0"/>
              <a:t>полиэтничном</a:t>
            </a:r>
            <a:r>
              <a:rPr lang="ru-RU" dirty="0" smtClean="0"/>
              <a:t> и </a:t>
            </a:r>
            <a:r>
              <a:rPr lang="ru-RU" dirty="0" err="1" smtClean="0"/>
              <a:t>многоконфессиональном</a:t>
            </a:r>
            <a:r>
              <a:rPr lang="ru-RU" dirty="0" smtClean="0"/>
              <a:t> обществе.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>
            <a:normAutofit/>
          </a:bodyPr>
          <a:lstStyle/>
          <a:p>
            <a:endParaRPr lang="ru-RU" sz="2400" u="sng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0" y="188640"/>
            <a:ext cx="6480720" cy="2592288"/>
          </a:xfrm>
          <a:prstGeom prst="wedgeRoundRectCallout">
            <a:avLst>
              <a:gd name="adj1" fmla="val 22229"/>
              <a:gd name="adj2" fmla="val 76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Чтобы ребенок развивался, необходимо организовать его деятельность. При пассивном восприятии учебного материала развития не происходит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95536" y="4725144"/>
            <a:ext cx="6984776" cy="194421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соответствовать </a:t>
            </a:r>
            <a:r>
              <a:rPr lang="ru-RU" sz="3600" b="1" dirty="0" err="1" smtClean="0">
                <a:solidFill>
                  <a:schemeClr val="bg1"/>
                </a:solidFill>
              </a:rPr>
              <a:t>системно-деятельностному</a:t>
            </a:r>
            <a:r>
              <a:rPr lang="ru-RU" sz="3600" b="1" dirty="0" smtClean="0">
                <a:solidFill>
                  <a:schemeClr val="bg1"/>
                </a:solidFill>
              </a:rPr>
              <a:t> подходу 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420888"/>
            <a:ext cx="2987823" cy="222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ru-RU" dirty="0" smtClean="0"/>
              <a:t>Изменения ( в рамках ИКС)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435608" y="1257672"/>
            <a:ext cx="7498080" cy="526767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Батыево</a:t>
            </a:r>
            <a:r>
              <a:rPr lang="ru-RU" sz="2400" dirty="0" smtClean="0"/>
              <a:t> нашествие (ордынское иго)</a:t>
            </a:r>
          </a:p>
          <a:p>
            <a:r>
              <a:rPr lang="ru-RU" sz="2400" dirty="0" smtClean="0"/>
              <a:t>Российского государства в первую в ее истории гражданскую войну, получившую от современников название «Смутное время», длившуюся на протяжении полутора десятков лет </a:t>
            </a:r>
            <a:r>
              <a:rPr lang="ru-RU" sz="2400" b="1" dirty="0" smtClean="0"/>
              <a:t>(1604-1618 гг.)</a:t>
            </a:r>
          </a:p>
          <a:p>
            <a:r>
              <a:rPr lang="ru-RU" sz="2400" dirty="0" smtClean="0"/>
              <a:t>Важный момент – понятие цены.  Есть цена реформ Ивана Грозного, есть цена реформ Петра I. ( те сложные процессы, которые были, не всегда имели позитивное, а иногда и негативное свойство</a:t>
            </a:r>
            <a:r>
              <a:rPr lang="ru-RU" sz="2400" dirty="0" smtClean="0"/>
              <a:t>)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i="1" dirty="0" smtClean="0"/>
              <a:t>примеры: </a:t>
            </a:r>
            <a:r>
              <a:rPr lang="ru-RU" sz="2400" i="1" dirty="0" smtClean="0"/>
              <a:t>«</a:t>
            </a:r>
            <a:r>
              <a:rPr lang="ru-RU" sz="2400" i="1" dirty="0" smtClean="0"/>
              <a:t>А.Невский </a:t>
            </a:r>
            <a:r>
              <a:rPr lang="ru-RU" sz="2400" i="1" dirty="0" smtClean="0"/>
              <a:t>проявлял покорность Орде, чтобы сохранить свою власть и укрепить свое положение на </a:t>
            </a:r>
            <a:r>
              <a:rPr lang="ru-RU" sz="2400" i="1" dirty="0" smtClean="0"/>
              <a:t>Руси»</a:t>
            </a:r>
            <a:r>
              <a:rPr lang="ru-RU" sz="2400" i="1" dirty="0" smtClean="0">
                <a:latin typeface="Calibri"/>
                <a:cs typeface="Times New Roman"/>
              </a:rPr>
              <a:t>,</a:t>
            </a:r>
            <a:r>
              <a:rPr lang="ru-RU" sz="2400" i="1" dirty="0" smtClean="0">
                <a:latin typeface="Calibri"/>
                <a:ea typeface="Calibri"/>
                <a:cs typeface="Times New Roman"/>
              </a:rPr>
              <a:t>«</a:t>
            </a:r>
            <a:r>
              <a:rPr lang="ru-RU" sz="2400" i="1" dirty="0" smtClean="0">
                <a:latin typeface="Calibri"/>
                <a:ea typeface="Calibri"/>
                <a:cs typeface="Times New Roman"/>
              </a:rPr>
              <a:t>Опричная политика, проводимая Иваном Грозным, способствовала дальнейшему объединению русских земель и отвечала интересам широких слоёв населения, страдавших от произвола боярской аристократии».</a:t>
            </a:r>
            <a:br>
              <a:rPr lang="ru-RU" sz="2400" i="1" dirty="0" smtClean="0">
                <a:latin typeface="Calibri"/>
                <a:ea typeface="Calibri"/>
                <a:cs typeface="Times New Roman"/>
              </a:rPr>
            </a:br>
            <a:endParaRPr lang="ru-RU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Свершившаяся в 1917 г. Великая российская революция, а также начавшийся в октябре 1917 г. «советский эксперимент» по силе воздействия на общемировые процессы признаны одними из важнейших событий ХХ века</a:t>
            </a:r>
            <a:r>
              <a:rPr lang="ru-RU" sz="2400" dirty="0" smtClean="0"/>
              <a:t>.</a:t>
            </a:r>
          </a:p>
          <a:p>
            <a:r>
              <a:rPr lang="ru-RU" sz="2400" b="1" dirty="0"/>
              <a:t>февраль- ноябрь 1917 г. – Великая российская революция</a:t>
            </a:r>
          </a:p>
          <a:p>
            <a:r>
              <a:rPr lang="ru-RU" sz="2400" dirty="0"/>
              <a:t>ноябрь 1917-1922 гг. – Период Гражданской </a:t>
            </a:r>
            <a:r>
              <a:rPr lang="ru-RU" sz="2400" dirty="0" smtClean="0"/>
              <a:t>войны</a:t>
            </a:r>
          </a:p>
          <a:p>
            <a:r>
              <a:rPr lang="ru-RU" sz="2400" dirty="0"/>
              <a:t>февраль 1917 г. – Февральский переворот и падение монархии</a:t>
            </a:r>
          </a:p>
          <a:p>
            <a:r>
              <a:rPr lang="ru-RU" sz="2400" dirty="0"/>
              <a:t>25-26 октября 1917 г. (7 - 8 ноября по новому стилю) – Октябрьский (большевистский) переворот</a:t>
            </a:r>
          </a:p>
          <a:p>
            <a:r>
              <a:rPr lang="ru-RU" sz="2400" dirty="0"/>
              <a:t>Создание СНК - конец октября 1917 г.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b="1" dirty="0"/>
              <a:t>СССР в 1929-1941 гг</a:t>
            </a:r>
            <a:r>
              <a:rPr lang="ru-RU" sz="2400" dirty="0"/>
              <a:t>.: «сталинский социализм</a:t>
            </a:r>
            <a:r>
              <a:rPr lang="ru-RU" sz="2400" dirty="0" smtClean="0"/>
              <a:t>» («советский вариант модернизации»)</a:t>
            </a:r>
            <a:endParaRPr lang="ru-RU" sz="2400" dirty="0"/>
          </a:p>
          <a:p>
            <a:r>
              <a:rPr lang="ru-RU" sz="2400" dirty="0"/>
              <a:t>«Поздний сталинизм» (1945 – 1953 гг</a:t>
            </a:r>
            <a:r>
              <a:rPr lang="ru-RU" sz="2400" dirty="0" smtClean="0"/>
              <a:t>.)</a:t>
            </a:r>
          </a:p>
          <a:p>
            <a:r>
              <a:rPr lang="ru-RU" sz="2400" dirty="0"/>
              <a:t>«Оттепель»: середина 1950-х – первая половина 1960-х гг. Период «развернутого строительства коммунизма</a:t>
            </a:r>
            <a:r>
              <a:rPr lang="ru-RU" sz="2400" dirty="0" smtClean="0"/>
              <a:t>».</a:t>
            </a:r>
          </a:p>
          <a:p>
            <a:r>
              <a:rPr lang="ru-RU" sz="2400" dirty="0"/>
              <a:t>Советское общество в середине 1960-х – начале1980-х гг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«Перестройка» и распад СССР (1985-1991 гг</a:t>
            </a:r>
            <a:r>
              <a:rPr lang="ru-RU" sz="2400" dirty="0" smtClean="0"/>
              <a:t>.)</a:t>
            </a:r>
          </a:p>
          <a:p>
            <a:r>
              <a:rPr lang="ru-RU" sz="2400" dirty="0"/>
              <a:t>После распада СССР наступил новый важный этап в истории российской государственности. Это время можно условно разделить на три основных хронологических этапа: 1991-1993 гг., 1993-2000 гг., 2000-2012 гг.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s4.stc.all.kpcdn.net/f/12/image/25/88/85188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77072"/>
            <a:ext cx="38519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Требования к современному учебнику</a:t>
            </a:r>
            <a:endParaRPr lang="ru-RU" sz="32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491880" y="908720"/>
            <a:ext cx="5441808" cy="594928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В начале каждого параграфа </a:t>
            </a:r>
            <a:r>
              <a:rPr lang="ru-RU" b="1" dirty="0" smtClean="0"/>
              <a:t>должен быть задан и мотивирован главный вопрос параграфа (</a:t>
            </a:r>
            <a:r>
              <a:rPr lang="ru-RU" dirty="0" smtClean="0"/>
              <a:t>урока). Содержание параграфа призвано помочь ученику </a:t>
            </a:r>
            <a:r>
              <a:rPr lang="ru-RU" u="sng" dirty="0" smtClean="0"/>
              <a:t>сформулировать свой вариант ответа </a:t>
            </a:r>
            <a:r>
              <a:rPr lang="ru-RU" dirty="0" smtClean="0"/>
              <a:t>на этот вопрос о подобрать необходимые аргументы. </a:t>
            </a:r>
          </a:p>
          <a:p>
            <a:r>
              <a:rPr lang="ru-RU" dirty="0" smtClean="0"/>
              <a:t>Учебник (по возможности) </a:t>
            </a:r>
            <a:r>
              <a:rPr lang="ru-RU" u="sng" dirty="0" smtClean="0"/>
              <a:t>не должен содержать готовых определений понятий, а предусматривать работу с ними </a:t>
            </a:r>
            <a:r>
              <a:rPr lang="ru-RU" dirty="0" smtClean="0"/>
              <a:t>(самостоятельное определение через род и видовые отличия, соотнесение и пр.). </a:t>
            </a:r>
          </a:p>
          <a:p>
            <a:r>
              <a:rPr lang="ru-RU" dirty="0" smtClean="0"/>
              <a:t>Основу предлагаемой в учебнике познавательной модели составляют требования к подготовке школьников по истории (см. образовательные стандарты и примерные программы по истории, принятые в 2010 – 2012 гг.). Для организации познавательной деятельности школьников в учебник включаются следующие компоненты: </a:t>
            </a:r>
          </a:p>
          <a:p>
            <a:r>
              <a:rPr lang="ru-RU" dirty="0" smtClean="0"/>
              <a:t>1) дидактическое введение (о том, как работать с учебником); </a:t>
            </a:r>
          </a:p>
          <a:p>
            <a:r>
              <a:rPr lang="ru-RU" dirty="0" smtClean="0"/>
              <a:t>2) система вопросов и заданий для учащихся; </a:t>
            </a:r>
          </a:p>
          <a:p>
            <a:r>
              <a:rPr lang="ru-RU" dirty="0" smtClean="0"/>
              <a:t>3) элементы методических рекомендаций. </a:t>
            </a:r>
          </a:p>
        </p:txBody>
      </p:sp>
      <p:pic>
        <p:nvPicPr>
          <p:cNvPr id="5" name="Рисунок 4" descr="Ксения КОНЮХОВ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908720"/>
            <a:ext cx="2592288" cy="272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сения КОНЮХОВА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20150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669360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i="1" dirty="0" smtClean="0"/>
              <a:t>                                                                      </a:t>
            </a:r>
            <a:r>
              <a:rPr lang="ru-RU" sz="4300" i="1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4300" i="1" dirty="0">
                <a:latin typeface="Times New Roman" pitchFamily="18" charset="0"/>
                <a:cs typeface="Times New Roman" pitchFamily="18" charset="0"/>
              </a:rPr>
              <a:t>перечень трудных вопросов российской истории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3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1) образование Древнерусского государства и роль варягов в этом процессе;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2) существование древнерусской народности и восприятие наследия Древней Руси как общего фундамента истории России, Украины и Беларуси;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3) исторический выбор Александра Невского в пользу подчинения русских земель Золотой Орде;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4) причины возвышения Москвы, политика первых московских князей по отношению к ордынским ханам и правителям других русских земель;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5) роль Ивана IV Грозного в российской истории;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6) попытки ограничения власти главы государства в период Смуты и в эпоху дворцовых переворотов, возможные причины неудач этих попыток;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7) присоединение Украины к России (причины и последствия);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8) фундаментальные особенности социального и политического строя России (крепостное право, самодержавие) в сравнении с государствами Западной Европы;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9) причины, особенности, последствия и цена петровских преобразований;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10) сущность политики просвещенного абсолютизма и ее последствия;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11) оценка внутренней политики Александра I, Николая I, Александра II, Александра III;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12) характер общественного движения XIX – начала XX вв. и оценка его роли в истории России;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13) оценка роли России в системе международных отношений в XIX – начале XX вв.;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14) характер национальной политики самодержавия и ее оценка;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15) оценка уровня развития Российской империи в начале XX в.;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16) причины, последствия и оценка падения монархии в России, прихода к власти большевиков и их победы в Гражданской войне;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17) русская культура и первые волны эмиграции: «Философский пароход» и Русское зарубежье;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18) причины свертывания нэпа, оценка результатов индустриализации, коллективизации и преобразований в сфере культуры;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19) характер национальной политики большевиков и ее оценка;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20) причины, последствия и оценка установления однопартийной диктатуры и единовластия И.В. Сталина;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21) оценка внешней политики СССР накануне и в начале Второй мировой войны;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22) цена победы СССР в Великой Отечественной войне;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23) оценка роли СССР в развязывании «холодной войны»;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24) советская национальная политика;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25) причины, последствия и оценка реформ Н.С. Хрущева;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26) оценка периода правления Л.И.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Брежнена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и роли диссидентского движения;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27) причины, последствия и оценка «перестройки» и распада СССР;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28) оценка причин, характера и последствий экономических реформ начала 1990-х гг. («шоковая терапия»);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29) роль Б.Н. Ельцина в истории России;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30) оценка внешней политики России в 1990-е гг.; 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31) причины, последствия и оценка стабилизации экономики и политической системы России в 2000-е гг. </a:t>
            </a:r>
          </a:p>
          <a:p>
            <a:pPr>
              <a:buNone/>
            </a:pP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361</TotalTime>
  <Words>983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Новые подходы к преподаванию истории</vt:lpstr>
      <vt:lpstr>задачи изучения истории в школе  (приводятся в кратком изложении):  </vt:lpstr>
      <vt:lpstr>Слайд 3</vt:lpstr>
      <vt:lpstr>Изменения ( в рамках ИКС)</vt:lpstr>
      <vt:lpstr>Слайд 5</vt:lpstr>
      <vt:lpstr>Слайд 6</vt:lpstr>
      <vt:lpstr>Требования к современному учебнику</vt:lpstr>
      <vt:lpstr>Слайд 8</vt:lpstr>
      <vt:lpstr>Слайд 9</vt:lpstr>
      <vt:lpstr>24</vt:lpstr>
      <vt:lpstr>Нетрадиционные формы уроков</vt:lpstr>
      <vt:lpstr>Семинарское занятие  по теме: «Смута в русском государстве»</vt:lpstr>
      <vt:lpstr>Семинарское занятие по теме: «Заслуги Екатерины Второй перед Россией так велики, что могут быть поставлены в один ряд с заслугами Петра Первого.? или !»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подходы к преподаванию истории</dc:title>
  <dc:creator>Оксана</dc:creator>
  <cp:lastModifiedBy>Оксана</cp:lastModifiedBy>
  <cp:revision>1</cp:revision>
  <dcterms:created xsi:type="dcterms:W3CDTF">2016-06-19T12:11:37Z</dcterms:created>
  <dcterms:modified xsi:type="dcterms:W3CDTF">2016-06-19T18:12:38Z</dcterms:modified>
</cp:coreProperties>
</file>