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07" r:id="rId3"/>
    <p:sldId id="308" r:id="rId4"/>
    <p:sldId id="25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2" r:id="rId18"/>
    <p:sldId id="323" r:id="rId19"/>
    <p:sldId id="324" r:id="rId20"/>
    <p:sldId id="325" r:id="rId21"/>
    <p:sldId id="326" r:id="rId22"/>
    <p:sldId id="327" r:id="rId23"/>
    <p:sldId id="331" r:id="rId24"/>
    <p:sldId id="328" r:id="rId25"/>
    <p:sldId id="332" r:id="rId26"/>
    <p:sldId id="329" r:id="rId27"/>
    <p:sldId id="334" r:id="rId28"/>
    <p:sldId id="335" r:id="rId29"/>
    <p:sldId id="336" r:id="rId30"/>
    <p:sldId id="337" r:id="rId31"/>
    <p:sldId id="338" r:id="rId32"/>
    <p:sldId id="339" r:id="rId33"/>
    <p:sldId id="340" r:id="rId34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468" autoAdjust="0"/>
  </p:normalViewPr>
  <p:slideViewPr>
    <p:cSldViewPr>
      <p:cViewPr varScale="1">
        <p:scale>
          <a:sx n="143" d="100"/>
          <a:sy n="143" d="100"/>
        </p:scale>
        <p:origin x="-71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94954-158D-4866-A8E5-0ED5D1F1E6C3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77A0-0622-4CC3-B90A-6FB46E9CC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77A0-0622-4CC3-B90A-6FB46E9CC8A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Работы победителей  областной  выставки  изобретателей  и рационализаторов  обучающихся общеобразовательных организаций  и организаций дополнительного образования детей Владимирской области.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esn\Рабочий стол\обл. выставка рационализаторов\2016г\фото работ выставки 19.04.2016\фото 18042016\IMG_2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667"/>
          <a:stretch>
            <a:fillRect/>
          </a:stretch>
        </p:blipFill>
        <p:spPr bwMode="auto">
          <a:xfrm>
            <a:off x="1644049" y="1428750"/>
            <a:ext cx="585590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«Все дело в шляпке!»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13-14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327" t="40471" r="50000" b="19406"/>
          <a:stretch>
            <a:fillRect/>
          </a:stretch>
        </p:blipFill>
        <p:spPr bwMode="auto">
          <a:xfrm>
            <a:off x="5486400" y="1352550"/>
            <a:ext cx="277368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72570" t="40471" r="22916" b="19406"/>
          <a:stretch>
            <a:fillRect/>
          </a:stretch>
        </p:blipFill>
        <p:spPr bwMode="auto">
          <a:xfrm>
            <a:off x="8153400" y="1352550"/>
            <a:ext cx="45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Documents and Settings\esn\Рабочий стол\обл. выставка рационализаторов\2016г\фото работ выставки 19.04.2016\фото экспонатов 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5750"/>
            <a:ext cx="1981200" cy="2641718"/>
          </a:xfrm>
          <a:prstGeom prst="rect">
            <a:avLst/>
          </a:prstGeom>
          <a:noFill/>
        </p:spPr>
      </p:pic>
      <p:pic>
        <p:nvPicPr>
          <p:cNvPr id="3076" name="Picture 4" descr="C:\Documents and Settings\esn\Рабочий стол\обл. выставка рационализаторов\2016г\фото работ выставки 19.04.2016\фото экспонатов 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23950"/>
            <a:ext cx="2739128" cy="1825653"/>
          </a:xfrm>
          <a:prstGeom prst="rect">
            <a:avLst/>
          </a:prstGeom>
          <a:noFill/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t="7960" b="22313"/>
          <a:stretch>
            <a:fillRect/>
          </a:stretch>
        </p:blipFill>
        <p:spPr bwMode="auto">
          <a:xfrm>
            <a:off x="1066800" y="3028950"/>
            <a:ext cx="3642783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«Все дело в шляпке!»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15-17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72956" t="25366" r="22327" b="44235"/>
          <a:stretch>
            <a:fillRect/>
          </a:stretch>
        </p:blipFill>
        <p:spPr bwMode="auto">
          <a:xfrm>
            <a:off x="8305800" y="1504950"/>
            <a:ext cx="45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4213" t="25366" r="50629" b="44235"/>
          <a:stretch>
            <a:fillRect/>
          </a:stretch>
        </p:blipFill>
        <p:spPr bwMode="auto">
          <a:xfrm>
            <a:off x="5118538" y="1504950"/>
            <a:ext cx="31110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150"/>
            <a:ext cx="2507191" cy="188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Documents and Settings\esn\Рабочий стол\обл. выставка рационализаторов\2016г\фото работ выставки 19.04.2016\фото экспонатов 001.jpg"/>
          <p:cNvPicPr>
            <a:picLocks noChangeAspect="1" noChangeArrowheads="1"/>
          </p:cNvPicPr>
          <p:nvPr/>
        </p:nvPicPr>
        <p:blipFill>
          <a:blip r:embed="rId4" cstate="print"/>
          <a:srcRect l="9768" t="7325" b="12095"/>
          <a:stretch>
            <a:fillRect/>
          </a:stretch>
        </p:blipFill>
        <p:spPr bwMode="auto">
          <a:xfrm>
            <a:off x="2819400" y="1123950"/>
            <a:ext cx="2133600" cy="2540600"/>
          </a:xfrm>
          <a:prstGeom prst="rect">
            <a:avLst/>
          </a:prstGeom>
          <a:noFill/>
        </p:spPr>
      </p:pic>
      <p:pic>
        <p:nvPicPr>
          <p:cNvPr id="4099" name="Picture 3" descr="C:\Documents and Settings\esn\Рабочий стол\обл. выставка рационализаторов\2016г\фото работ выставки 19.04.2016\фото экспонатов 020.jpg"/>
          <p:cNvPicPr>
            <a:picLocks noChangeAspect="1" noChangeArrowheads="1"/>
          </p:cNvPicPr>
          <p:nvPr/>
        </p:nvPicPr>
        <p:blipFill>
          <a:blip r:embed="rId5" cstate="print"/>
          <a:srcRect l="3393" t="5325" r="6696" b="13242"/>
          <a:stretch>
            <a:fillRect/>
          </a:stretch>
        </p:blipFill>
        <p:spPr bwMode="auto">
          <a:xfrm>
            <a:off x="0" y="2571750"/>
            <a:ext cx="358986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«Все дело в шляпке!»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Коррекционные  школы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528" t="33333" r="50646" b="43187"/>
          <a:stretch>
            <a:fillRect/>
          </a:stretch>
        </p:blipFill>
        <p:spPr bwMode="auto">
          <a:xfrm>
            <a:off x="4160634" y="1504950"/>
            <a:ext cx="343759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2492" t="33333" r="22642" b="46585"/>
          <a:stretch>
            <a:fillRect/>
          </a:stretch>
        </p:blipFill>
        <p:spPr bwMode="auto">
          <a:xfrm>
            <a:off x="7620000" y="1504950"/>
            <a:ext cx="685800" cy="15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7437" r="10750" b="16328"/>
          <a:stretch>
            <a:fillRect/>
          </a:stretch>
        </p:blipFill>
        <p:spPr bwMode="auto">
          <a:xfrm>
            <a:off x="381000" y="209550"/>
            <a:ext cx="1676400" cy="2286000"/>
          </a:xfrm>
          <a:prstGeom prst="rect">
            <a:avLst/>
          </a:prstGeom>
          <a:noFill/>
        </p:spPr>
      </p:pic>
      <p:pic>
        <p:nvPicPr>
          <p:cNvPr id="5123" name="Picture 3" descr="C:\Documents and Settings\esn\Рабочий стол\обл. выставка рационализаторов\2016г\фото работ выставки 19.04.2016\фото экспонатов 006.jpg"/>
          <p:cNvPicPr>
            <a:picLocks noChangeAspect="1" noChangeArrowheads="1"/>
          </p:cNvPicPr>
          <p:nvPr/>
        </p:nvPicPr>
        <p:blipFill>
          <a:blip r:embed="rId4" cstate="print"/>
          <a:srcRect l="13571" t="11310" r="10089" b="11781"/>
          <a:stretch>
            <a:fillRect/>
          </a:stretch>
        </p:blipFill>
        <p:spPr bwMode="auto">
          <a:xfrm>
            <a:off x="1219200" y="2571750"/>
            <a:ext cx="3048000" cy="2302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8-10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6387" t="37836" r="51026" b="46451"/>
          <a:stretch>
            <a:fillRect/>
          </a:stretch>
        </p:blipFill>
        <p:spPr bwMode="auto">
          <a:xfrm>
            <a:off x="4495800" y="1657350"/>
            <a:ext cx="350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73955" t="37836" r="22546" b="45578"/>
          <a:stretch>
            <a:fillRect/>
          </a:stretch>
        </p:blipFill>
        <p:spPr bwMode="auto">
          <a:xfrm>
            <a:off x="8001000" y="1657350"/>
            <a:ext cx="533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274" r="17518"/>
          <a:stretch>
            <a:fillRect/>
          </a:stretch>
        </p:blipFill>
        <p:spPr bwMode="auto">
          <a:xfrm>
            <a:off x="2286000" y="1276350"/>
            <a:ext cx="1905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esn\Рабочий стол\обл. выставка рационализаторов\2016г\фото выставка рацион. 15.04.2016\IMG_0064.JPG"/>
          <p:cNvPicPr>
            <a:picLocks noChangeAspect="1" noChangeArrowheads="1"/>
          </p:cNvPicPr>
          <p:nvPr/>
        </p:nvPicPr>
        <p:blipFill>
          <a:blip r:embed="rId4" cstate="print"/>
          <a:srcRect l="37322" t="11310" r="50464" b="50236"/>
          <a:stretch>
            <a:fillRect/>
          </a:stretch>
        </p:blipFill>
        <p:spPr bwMode="auto">
          <a:xfrm>
            <a:off x="533400" y="742950"/>
            <a:ext cx="1524000" cy="359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11-12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931" t="54969" r="50964" b="22748"/>
          <a:stretch>
            <a:fillRect/>
          </a:stretch>
        </p:blipFill>
        <p:spPr bwMode="auto">
          <a:xfrm>
            <a:off x="4343399" y="1428750"/>
            <a:ext cx="35169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4104" t="54969" r="22039" b="22748"/>
          <a:stretch>
            <a:fillRect/>
          </a:stretch>
        </p:blipFill>
        <p:spPr bwMode="auto">
          <a:xfrm>
            <a:off x="7848600" y="1428750"/>
            <a:ext cx="60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esn\Рабочий стол\обл. выставка рационализаторов\2016г\фото выставка рацион. 15.04.2016\IMG_0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41509" b="19733"/>
          <a:stretch>
            <a:fillRect/>
          </a:stretch>
        </p:blipFill>
        <p:spPr bwMode="auto">
          <a:xfrm>
            <a:off x="228600" y="742950"/>
            <a:ext cx="2288164" cy="2355056"/>
          </a:xfrm>
          <a:prstGeom prst="rect">
            <a:avLst/>
          </a:prstGeom>
          <a:noFill/>
        </p:spPr>
      </p:pic>
      <p:pic>
        <p:nvPicPr>
          <p:cNvPr id="7171" name="Picture 3" descr="C:\Documents and Settings\esn\Рабочий стол\обл. выставка рационализаторов\2016г\фото выставка рацион. 15.04.2016\IMG_0054.JPG"/>
          <p:cNvPicPr>
            <a:picLocks noChangeAspect="1" noChangeArrowheads="1"/>
          </p:cNvPicPr>
          <p:nvPr/>
        </p:nvPicPr>
        <p:blipFill>
          <a:blip r:embed="rId4" cstate="print"/>
          <a:srcRect t="9853" r="37604"/>
          <a:stretch>
            <a:fillRect/>
          </a:stretch>
        </p:blipFill>
        <p:spPr bwMode="auto">
          <a:xfrm>
            <a:off x="2667000" y="1962150"/>
            <a:ext cx="1447800" cy="2789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13-14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000" t="79077" r="50136" b="15565"/>
          <a:stretch>
            <a:fillRect/>
          </a:stretch>
        </p:blipFill>
        <p:spPr bwMode="auto">
          <a:xfrm>
            <a:off x="5562600" y="1504950"/>
            <a:ext cx="2590800" cy="39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24603" t="44411" r="50819" b="25003"/>
          <a:stretch>
            <a:fillRect/>
          </a:stretch>
        </p:blipFill>
        <p:spPr bwMode="auto">
          <a:xfrm>
            <a:off x="5562600" y="1809750"/>
            <a:ext cx="2590800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73759" t="44411" r="22145" b="25003"/>
          <a:stretch>
            <a:fillRect/>
          </a:stretch>
        </p:blipFill>
        <p:spPr bwMode="auto">
          <a:xfrm>
            <a:off x="8153400" y="1809750"/>
            <a:ext cx="53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73772" t="79077" r="22403" b="15151"/>
          <a:stretch>
            <a:fillRect/>
          </a:stretch>
        </p:blipFill>
        <p:spPr bwMode="auto">
          <a:xfrm>
            <a:off x="8148136" y="1504950"/>
            <a:ext cx="53866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5" name="Picture 3" descr="C:\Documents and Settings\esn\Рабочий стол\обл. выставка рационализаторов\2016г\фото работ выставки 19.04.2016\фото экспонатов 014.jpg"/>
          <p:cNvPicPr>
            <a:picLocks noChangeAspect="1" noChangeArrowheads="1"/>
          </p:cNvPicPr>
          <p:nvPr/>
        </p:nvPicPr>
        <p:blipFill>
          <a:blip r:embed="rId4" cstate="print"/>
          <a:srcRect t="8183" r="12012" b="5101"/>
          <a:stretch>
            <a:fillRect/>
          </a:stretch>
        </p:blipFill>
        <p:spPr bwMode="auto">
          <a:xfrm rot="5400000">
            <a:off x="2488095" y="2141055"/>
            <a:ext cx="3124200" cy="2309191"/>
          </a:xfrm>
          <a:prstGeom prst="rect">
            <a:avLst/>
          </a:prstGeom>
          <a:noFill/>
        </p:spPr>
      </p:pic>
      <p:pic>
        <p:nvPicPr>
          <p:cNvPr id="8196" name="Picture 4" descr="C:\Documents and Settings\esn\Рабочий стол\обл. выставка рационализаторов\2016г\фото работ выставки 19.04.2016\фото экспонатов 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95350"/>
            <a:ext cx="2286000" cy="3048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15-16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964" t="24689" r="50290" b="39832"/>
          <a:stretch>
            <a:fillRect/>
          </a:stretch>
        </p:blipFill>
        <p:spPr bwMode="auto">
          <a:xfrm>
            <a:off x="5394960" y="1352550"/>
            <a:ext cx="28346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73657" t="24689" r="21553" b="39832"/>
          <a:stretch>
            <a:fillRect/>
          </a:stretch>
        </p:blipFill>
        <p:spPr bwMode="auto">
          <a:xfrm>
            <a:off x="8229600" y="1352550"/>
            <a:ext cx="5486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18" name="Picture 2" descr="C:\Documents and Settings\esn\Рабочий стол\обл. выставка рационализаторов\2016г\фото работ выставки 19.04.2016\фото экспонатов 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6253"/>
          <a:stretch>
            <a:fillRect/>
          </a:stretch>
        </p:blipFill>
        <p:spPr bwMode="auto">
          <a:xfrm>
            <a:off x="457200" y="361950"/>
            <a:ext cx="1590079" cy="3325812"/>
          </a:xfrm>
          <a:prstGeom prst="rect">
            <a:avLst/>
          </a:prstGeom>
          <a:noFill/>
        </p:spPr>
      </p:pic>
      <p:pic>
        <p:nvPicPr>
          <p:cNvPr id="9219" name="Picture 3" descr="C:\Documents and Settings\esn\Рабочий стол\обл. выставка рационализаторов\2016г\фото выставка рацион. открытие 18.04.2016\открытие выставки 18.04.2016 094.jpg"/>
          <p:cNvPicPr>
            <a:picLocks noChangeAspect="1" noChangeArrowheads="1"/>
          </p:cNvPicPr>
          <p:nvPr/>
        </p:nvPicPr>
        <p:blipFill>
          <a:blip r:embed="rId4" cstate="print"/>
          <a:srcRect l="76551" t="15703"/>
          <a:stretch>
            <a:fillRect/>
          </a:stretch>
        </p:blipFill>
        <p:spPr bwMode="auto">
          <a:xfrm>
            <a:off x="3657600" y="1276350"/>
            <a:ext cx="1295400" cy="3492388"/>
          </a:xfrm>
          <a:prstGeom prst="rect">
            <a:avLst/>
          </a:prstGeom>
          <a:noFill/>
        </p:spPr>
      </p:pic>
      <p:pic>
        <p:nvPicPr>
          <p:cNvPr id="9220" name="Picture 4" descr="C:\Documents and Settings\esn\Рабочий стол\обл. выставка рационализаторов\2016г\фото выставка рацион. открытие 18.04.2016\открытие выставки 18.04.2016 034.jpg"/>
          <p:cNvPicPr>
            <a:picLocks noChangeAspect="1" noChangeArrowheads="1"/>
          </p:cNvPicPr>
          <p:nvPr/>
        </p:nvPicPr>
        <p:blipFill>
          <a:blip r:embed="rId5" cstate="print"/>
          <a:srcRect l="52341" t="32304" r="25418"/>
          <a:stretch>
            <a:fillRect/>
          </a:stretch>
        </p:blipFill>
        <p:spPr bwMode="auto">
          <a:xfrm>
            <a:off x="2286000" y="2190750"/>
            <a:ext cx="1066800" cy="243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17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663" t="51303" r="50405" b="33124"/>
          <a:stretch>
            <a:fillRect/>
          </a:stretch>
        </p:blipFill>
        <p:spPr bwMode="auto">
          <a:xfrm>
            <a:off x="3886200" y="1733550"/>
            <a:ext cx="41206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73180" t="50904" r="21429" b="33124"/>
          <a:stretch>
            <a:fillRect/>
          </a:stretch>
        </p:blipFill>
        <p:spPr bwMode="auto">
          <a:xfrm>
            <a:off x="8001000" y="1733550"/>
            <a:ext cx="76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-811" b="22100"/>
          <a:stretch>
            <a:fillRect/>
          </a:stretch>
        </p:blipFill>
        <p:spPr bwMode="auto">
          <a:xfrm>
            <a:off x="457200" y="1276350"/>
            <a:ext cx="3032312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«Платье моей мечты»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Коррекционные школы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3759" t="25255" r="50558" b="44967"/>
          <a:stretch>
            <a:fillRect/>
          </a:stretch>
        </p:blipFill>
        <p:spPr bwMode="auto">
          <a:xfrm>
            <a:off x="4800600" y="1123950"/>
            <a:ext cx="362204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2474" t="25752" r="22641" b="45711"/>
          <a:stretch>
            <a:fillRect/>
          </a:stretch>
        </p:blipFill>
        <p:spPr bwMode="auto">
          <a:xfrm>
            <a:off x="8382000" y="1123950"/>
            <a:ext cx="53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3759" t="67895" r="50558" b="23061"/>
          <a:stretch>
            <a:fillRect/>
          </a:stretch>
        </p:blipFill>
        <p:spPr bwMode="auto">
          <a:xfrm>
            <a:off x="4800600" y="3409950"/>
            <a:ext cx="3581400" cy="72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71776" t="66945" r="22641" b="23061"/>
          <a:stretch>
            <a:fillRect/>
          </a:stretch>
        </p:blipFill>
        <p:spPr bwMode="auto">
          <a:xfrm>
            <a:off x="8382000" y="340995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266" name="Picture 2" descr="C:\Documents and Settings\esn\Рабочий стол\обл. выставка рационализаторов\2016г\фото работ выставки 19.04.2016\фото экспонатов 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2516" b="27044"/>
          <a:stretch>
            <a:fillRect/>
          </a:stretch>
        </p:blipFill>
        <p:spPr bwMode="auto">
          <a:xfrm>
            <a:off x="152400" y="2876550"/>
            <a:ext cx="4038600" cy="2133600"/>
          </a:xfrm>
          <a:prstGeom prst="rect">
            <a:avLst/>
          </a:prstGeom>
          <a:noFill/>
        </p:spPr>
      </p:pic>
      <p:pic>
        <p:nvPicPr>
          <p:cNvPr id="11267" name="Picture 3" descr="C:\Documents and Settings\esn\Рабочий стол\обл. выставка рационализаторов\2016г\фото работ выставки 19.04.2016\фото экспонатов 005.jpg"/>
          <p:cNvPicPr>
            <a:picLocks noChangeAspect="1" noChangeArrowheads="1"/>
          </p:cNvPicPr>
          <p:nvPr/>
        </p:nvPicPr>
        <p:blipFill>
          <a:blip r:embed="rId4" cstate="print"/>
          <a:srcRect l="11667" t="1499" r="21043" b="18453"/>
          <a:stretch>
            <a:fillRect/>
          </a:stretch>
        </p:blipFill>
        <p:spPr bwMode="auto">
          <a:xfrm>
            <a:off x="152400" y="742950"/>
            <a:ext cx="960783" cy="1524000"/>
          </a:xfrm>
          <a:prstGeom prst="rect">
            <a:avLst/>
          </a:prstGeom>
          <a:noFill/>
        </p:spPr>
      </p:pic>
      <p:pic>
        <p:nvPicPr>
          <p:cNvPr id="11268" name="Picture 4" descr="C:\Documents and Settings\esn\Рабочий стол\обл. выставка рационализаторов\2016г\фото работ выставки 19.04.2016\фото экспонатов 047.jpg"/>
          <p:cNvPicPr>
            <a:picLocks noChangeAspect="1" noChangeArrowheads="1"/>
          </p:cNvPicPr>
          <p:nvPr/>
        </p:nvPicPr>
        <p:blipFill>
          <a:blip r:embed="rId5" cstate="print"/>
          <a:srcRect b="13998"/>
          <a:stretch>
            <a:fillRect/>
          </a:stretch>
        </p:blipFill>
        <p:spPr bwMode="auto">
          <a:xfrm>
            <a:off x="1371600" y="1123950"/>
            <a:ext cx="295354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59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«Моделирование современных технических объектов»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544" t="31785" r="22802" b="18973"/>
          <a:stretch>
            <a:fillRect/>
          </a:stretch>
        </p:blipFill>
        <p:spPr bwMode="auto">
          <a:xfrm>
            <a:off x="3733800" y="120015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 descr="C:\Documents and Settings\esn\Рабочий стол\обл. выставка рационализаторов\2016г\Победители Фото апрель 2016\Совр архитектурные объекты проект Муром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7750"/>
            <a:ext cx="2845723" cy="1981200"/>
          </a:xfrm>
          <a:prstGeom prst="rect">
            <a:avLst/>
          </a:prstGeom>
          <a:noFill/>
        </p:spPr>
      </p:pic>
      <p:pic>
        <p:nvPicPr>
          <p:cNvPr id="13317" name="Picture 5" descr="C:\Documents and Settings\esn\Рабочий стол\обл. выставка рационализаторов\2016г\фото выставка рацион. 15.04.2016\IMG_0036.JPG"/>
          <p:cNvPicPr>
            <a:picLocks noChangeAspect="1" noChangeArrowheads="1"/>
          </p:cNvPicPr>
          <p:nvPr/>
        </p:nvPicPr>
        <p:blipFill>
          <a:blip r:embed="rId4" cstate="print"/>
          <a:srcRect l="14134" t="35775" r="10485" b="7692"/>
          <a:stretch>
            <a:fillRect/>
          </a:stretch>
        </p:blipFill>
        <p:spPr bwMode="auto">
          <a:xfrm>
            <a:off x="304800" y="3181350"/>
            <a:ext cx="1752600" cy="1752600"/>
          </a:xfrm>
          <a:prstGeom prst="rect">
            <a:avLst/>
          </a:prstGeom>
          <a:noFill/>
        </p:spPr>
      </p:pic>
      <p:pic>
        <p:nvPicPr>
          <p:cNvPr id="13318" name="Picture 6" descr="C:\Documents and Settings\esn\Рабочий стол\обл. выставка рационализаторов\2016г\фото работ выставки 19.04.2016\фото экспонатов 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486150"/>
            <a:ext cx="1443770" cy="1082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«Эхо времен»- конкурс дефиле моделей театров мод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esn\Рабочий стол\обл. выставка рационализаторов\2016г\фото выставка рацион. открытие 18.04.2016\открытие выставки 18.04.2016 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0035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esn\Рабочий стол\обл. выставка рационализаторов\2016г\фото выставка рацион. открытие 18.04.2016\открытие выставки 18.04.2016 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876550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esn\Рабочий стол\обл. выставка рационализаторов\2016г\фото выставка рацион. открытие 18.04.2016\открытие выставки 18.04.2016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57350"/>
            <a:ext cx="2819400" cy="211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esn\Рабочий стол\обл. выставка рационализаторов\2016г\фото выставка рацион. открытие 18.04.2016\открытие выставки 18.04.2016 031.jpg"/>
          <p:cNvPicPr>
            <a:picLocks noChangeAspect="1" noChangeArrowheads="1"/>
          </p:cNvPicPr>
          <p:nvPr/>
        </p:nvPicPr>
        <p:blipFill>
          <a:blip r:embed="rId5" cstate="print"/>
          <a:srcRect l="6667"/>
          <a:stretch>
            <a:fillRect/>
          </a:stretch>
        </p:blipFill>
        <p:spPr bwMode="auto">
          <a:xfrm>
            <a:off x="457200" y="819150"/>
            <a:ext cx="2390532" cy="192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esn\Рабочий стол\обл. выставка рационализаторов\2016г\фото выставка рацион. открытие 18.04.2016\открытие выставки 18.04.2016 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819150"/>
            <a:ext cx="2768717" cy="207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4434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Автомоделирование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6005" t="32604" r="23790" b="42458"/>
          <a:stretch>
            <a:fillRect/>
          </a:stretch>
        </p:blipFill>
        <p:spPr bwMode="auto">
          <a:xfrm>
            <a:off x="1447800" y="1123950"/>
            <a:ext cx="6477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C:\Documents and Settings\esn\Рабочий стол\обл. выставка рационализаторов\2016г\Победители Фото апрель 2016\Автомодели Сш 26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333750"/>
            <a:ext cx="2595880" cy="1554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6720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Технологические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машины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дискретные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устройства»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961" t="29979" r="23884" b="44546"/>
          <a:stretch>
            <a:fillRect/>
          </a:stretch>
        </p:blipFill>
        <p:spPr bwMode="auto">
          <a:xfrm>
            <a:off x="2743200" y="1581150"/>
            <a:ext cx="6172200" cy="17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363" name="Picture 3" descr="C:\Documents and Settings\esn\Рабочий стол\обл. выставка рационализаторов\2016г\Победители Фото апрель 2016\Технологические машины ГМУК №2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2419350"/>
            <a:ext cx="2423160" cy="2021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519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Демонстрационные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приборы»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Старшая возрастная группа.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6160" t="32420" r="23715" b="39503"/>
          <a:stretch>
            <a:fillRect/>
          </a:stretch>
        </p:blipFill>
        <p:spPr bwMode="auto">
          <a:xfrm>
            <a:off x="2362200" y="1200150"/>
            <a:ext cx="653001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C:\Documents and Settings\esn\Рабочий стол\обл. выставка рационализаторов\2016г\Победители Фото апрель 2016\Дем приборы -1 СОШ №8 г. Владимир Катушка Тесл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47750"/>
            <a:ext cx="1803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519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Демонстрационные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приборы»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Средняя возрастная группа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845" t="51181" r="23959" b="16542"/>
          <a:stretch>
            <a:fillRect/>
          </a:stretch>
        </p:blipFill>
        <p:spPr bwMode="auto">
          <a:xfrm>
            <a:off x="2895600" y="1657350"/>
            <a:ext cx="568810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4" descr="C:\Documents and Settings\esn\Рабочий стол\обл. выставка рационализаторов\2016г\Победители Фото апрель 2016\Дем. приборы 2  Л-И №1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81350"/>
            <a:ext cx="2362200" cy="1771650"/>
          </a:xfrm>
          <a:prstGeom prst="rect">
            <a:avLst/>
          </a:prstGeom>
          <a:noFill/>
        </p:spPr>
      </p:pic>
      <p:pic>
        <p:nvPicPr>
          <p:cNvPr id="17411" name="Picture 3" descr="C:\Documents and Settings\esn\Рабочий стол\обл. выставка рационализаторов\2016г\фото работ выставки 19.04.2016\фото экспонатов 075.jpg"/>
          <p:cNvPicPr>
            <a:picLocks noChangeAspect="1" noChangeArrowheads="1"/>
          </p:cNvPicPr>
          <p:nvPr/>
        </p:nvPicPr>
        <p:blipFill>
          <a:blip r:embed="rId4" cstate="print"/>
          <a:srcRect l="8620" b="9492"/>
          <a:stretch>
            <a:fillRect/>
          </a:stretch>
        </p:blipFill>
        <p:spPr bwMode="auto">
          <a:xfrm>
            <a:off x="685800" y="819150"/>
            <a:ext cx="161554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519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Инструменты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приспособления»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Старшая возрастная группа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860" t="31410" r="22642" b="25570"/>
          <a:stretch>
            <a:fillRect/>
          </a:stretch>
        </p:blipFill>
        <p:spPr bwMode="auto">
          <a:xfrm>
            <a:off x="3487792" y="1276350"/>
            <a:ext cx="535140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435" name="Picture 3" descr="C:\Documents and Settings\esn\Рабочий стол\обл. выставка рационализаторов\2016г\Победители Фото апрель 2016\Инструменты 1 Чезганов Муромский 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04950"/>
            <a:ext cx="299726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519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Инструменты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приспособления»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Средняя </a:t>
            </a:r>
            <a:r>
              <a:rPr lang="ru-RU" sz="2400" b="1" dirty="0" smtClean="0"/>
              <a:t>возрастная группа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471" t="46541" r="23585" b="21593"/>
          <a:stretch>
            <a:fillRect/>
          </a:stretch>
        </p:blipFill>
        <p:spPr bwMode="auto">
          <a:xfrm>
            <a:off x="3657600" y="1581150"/>
            <a:ext cx="519764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59" name="Picture 3" descr="C:\Documents and Settings\esn\Рабочий стол\обл. выставка рационализаторов\2016г\Победители Фото апрель 2016\Инструменты - 2 СОШ № 34 г.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57350"/>
            <a:ext cx="3200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Авиамоделирование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936" t="31931" r="23561" b="38792"/>
          <a:stretch>
            <a:fillRect/>
          </a:stretch>
        </p:blipFill>
        <p:spPr bwMode="auto">
          <a:xfrm>
            <a:off x="3124200" y="819150"/>
            <a:ext cx="567944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483" name="Picture 3" descr="C:\Documents and Settings\esn\Рабочий стол\обл. выставка рационализаторов\2016г\Победители Фото апрель 2016\Авиамодели - 2 Пилот мастер ВИРО г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28950"/>
            <a:ext cx="23622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Documents and Settings\esn\Рабочий стол\обл. выставка рационализаторов\2016г\Победители Фото апрель 2016\Авиамодели  -1 сш 26 Гриднев Антон Владимир.JPG"/>
          <p:cNvPicPr>
            <a:picLocks noChangeAspect="1" noChangeArrowheads="1"/>
          </p:cNvPicPr>
          <p:nvPr/>
        </p:nvPicPr>
        <p:blipFill>
          <a:blip r:embed="rId4"/>
          <a:srcRect r="9709"/>
          <a:stretch>
            <a:fillRect/>
          </a:stretch>
        </p:blipFill>
        <p:spPr bwMode="auto">
          <a:xfrm>
            <a:off x="304800" y="819150"/>
            <a:ext cx="2362200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25549" t="32525" r="23632" b="47531"/>
          <a:stretch>
            <a:fillRect/>
          </a:stretch>
        </p:blipFill>
        <p:spPr bwMode="auto">
          <a:xfrm>
            <a:off x="3124200" y="3105150"/>
            <a:ext cx="583223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Судомоделирование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425" t="32570" r="23539" b="39386"/>
          <a:stretch>
            <a:fillRect/>
          </a:stretch>
        </p:blipFill>
        <p:spPr bwMode="auto">
          <a:xfrm>
            <a:off x="1905000" y="1123950"/>
            <a:ext cx="640976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531" name="Picture 3" descr="C:\Documents and Settings\esn\Рабочий стол\обл. выставка рационализаторов\2016г\Победители Фото апрель 2016\Судомодели - 1 Беляков Алексей Сш 26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3333750"/>
            <a:ext cx="4724400" cy="162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Судомоделирование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841" t="33965" r="23298" b="43430"/>
          <a:stretch>
            <a:fillRect/>
          </a:stretch>
        </p:blipFill>
        <p:spPr bwMode="auto">
          <a:xfrm>
            <a:off x="3124200" y="1504950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555" name="Picture 3" descr="C:\Documents and Settings\esn\Рабочий стол\обл. выставка рационализаторов\2016г\Победители Фото апрель 2016\Судомодели -2 ДДют Г. Владимир Швецов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8350"/>
            <a:ext cx="2823795" cy="279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/>
              <a:t>Историко-техническое моделирование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738" t="26625" r="23674" b="45286"/>
          <a:stretch>
            <a:fillRect/>
          </a:stretch>
        </p:blipFill>
        <p:spPr bwMode="auto">
          <a:xfrm>
            <a:off x="3505200" y="1581150"/>
            <a:ext cx="5367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4579" name="Picture 3" descr="C:\Documents and Settings\esn\Рабочий стол\обл. выставка рационализаторов\2016г\Победители Фото апрель 2016\Историко-техн - 1 СШ 26 Чемоданов Вадим Владими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43151"/>
            <a:ext cx="3177747" cy="24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Презентации   экспозиций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esn\Рабочий стол\обл. выставка рационализаторов\2016г\фото выставка рацион. открытие 18.04.2016\открытие выставки 18.04.2016 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81150"/>
            <a:ext cx="2286000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Documents and Settings\esn\Рабочий стол\обл. выставка рационализаторов\2016г\фото выставка рацион. открытие 18.04.2016\открытие выставки 18.04.2016 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868" t="17374" r="7547" b="4639"/>
          <a:stretch>
            <a:fillRect/>
          </a:stretch>
        </p:blipFill>
        <p:spPr bwMode="auto">
          <a:xfrm>
            <a:off x="2590800" y="2266950"/>
            <a:ext cx="1524000" cy="121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Documents and Settings\esn\Рабочий стол\обл. выставка рационализаторов\2016г\фото выставка рацион. открытие 18.04.2016\открытие выставки 18.04.2016 123.jpg"/>
          <p:cNvPicPr>
            <a:picLocks noChangeAspect="1" noChangeArrowheads="1"/>
          </p:cNvPicPr>
          <p:nvPr/>
        </p:nvPicPr>
        <p:blipFill>
          <a:blip r:embed="rId4" cstate="print"/>
          <a:srcRect l="15624" r="5213"/>
          <a:stretch>
            <a:fillRect/>
          </a:stretch>
        </p:blipFill>
        <p:spPr bwMode="auto">
          <a:xfrm rot="5400000">
            <a:off x="266699" y="95251"/>
            <a:ext cx="1447802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Documents and Settings\esn\Рабочий стол\обл. выставка рационализаторов\2016г\фото выставка рацион. открытие 18.04.2016\открытие выставки 18.04.2016 124.jpg"/>
          <p:cNvPicPr>
            <a:picLocks noChangeAspect="1" noChangeArrowheads="1"/>
          </p:cNvPicPr>
          <p:nvPr/>
        </p:nvPicPr>
        <p:blipFill>
          <a:blip r:embed="rId5" cstate="print"/>
          <a:srcRect l="6756" r="2041" b="9918"/>
          <a:stretch>
            <a:fillRect/>
          </a:stretch>
        </p:blipFill>
        <p:spPr bwMode="auto">
          <a:xfrm>
            <a:off x="228600" y="3486150"/>
            <a:ext cx="2057400" cy="1524000"/>
          </a:xfrm>
          <a:prstGeom prst="rect">
            <a:avLst/>
          </a:prstGeom>
          <a:noFill/>
        </p:spPr>
      </p:pic>
      <p:pic>
        <p:nvPicPr>
          <p:cNvPr id="3079" name="Picture 7" descr="C:\Documents and Settings\esn\Рабочий стол\обл. выставка рационализаторов\2016г\фото выставка рацион. открытие 18.04.2016\открытие выставки 18.04.2016 090.jpg"/>
          <p:cNvPicPr>
            <a:picLocks noChangeAspect="1" noChangeArrowheads="1"/>
          </p:cNvPicPr>
          <p:nvPr/>
        </p:nvPicPr>
        <p:blipFill>
          <a:blip r:embed="rId6" cstate="print"/>
          <a:srcRect l="35515"/>
          <a:stretch>
            <a:fillRect/>
          </a:stretch>
        </p:blipFill>
        <p:spPr bwMode="auto">
          <a:xfrm>
            <a:off x="7162800" y="666750"/>
            <a:ext cx="1798637" cy="2091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8" descr="C:\Documents and Settings\esn\Рабочий стол\обл. выставка рационализаторов\2016г\фото выставка рацион. открытие 18.04.2016\открытие выставки 18.04.2016 088.jpg"/>
          <p:cNvPicPr>
            <a:picLocks noChangeAspect="1" noChangeArrowheads="1"/>
          </p:cNvPicPr>
          <p:nvPr/>
        </p:nvPicPr>
        <p:blipFill>
          <a:blip r:embed="rId7" cstate="print"/>
          <a:srcRect t="8439"/>
          <a:stretch>
            <a:fillRect/>
          </a:stretch>
        </p:blipFill>
        <p:spPr bwMode="auto">
          <a:xfrm>
            <a:off x="6248400" y="3105150"/>
            <a:ext cx="2712817" cy="1805931"/>
          </a:xfrm>
          <a:prstGeom prst="rect">
            <a:avLst/>
          </a:prstGeom>
          <a:noFill/>
        </p:spPr>
      </p:pic>
      <p:pic>
        <p:nvPicPr>
          <p:cNvPr id="3081" name="Picture 9" descr="C:\Documents and Settings\esn\Рабочий стол\обл. выставка рационализаторов\2016г\фото выставка рацион. открытие 18.04.2016\открытие выставки 18.04.2016 072.jpg"/>
          <p:cNvPicPr>
            <a:picLocks noChangeAspect="1" noChangeArrowheads="1"/>
          </p:cNvPicPr>
          <p:nvPr/>
        </p:nvPicPr>
        <p:blipFill>
          <a:blip r:embed="rId8" cstate="print"/>
          <a:srcRect l="8269" t="29403" r="11796" b="8116"/>
          <a:stretch>
            <a:fillRect/>
          </a:stretch>
        </p:blipFill>
        <p:spPr bwMode="auto">
          <a:xfrm>
            <a:off x="2590800" y="819150"/>
            <a:ext cx="2209800" cy="1295400"/>
          </a:xfrm>
          <a:prstGeom prst="rect">
            <a:avLst/>
          </a:prstGeom>
          <a:noFill/>
        </p:spPr>
      </p:pic>
      <p:pic>
        <p:nvPicPr>
          <p:cNvPr id="3083" name="Picture 11" descr="C:\Documents and Settings\esn\Рабочий стол\обл. выставка рационализаторов\2016г\фото выставка рацион. открытие 18.04.2016\открытие выставки 18.04.2016 058.jpg"/>
          <p:cNvPicPr>
            <a:picLocks noChangeAspect="1" noChangeArrowheads="1"/>
          </p:cNvPicPr>
          <p:nvPr/>
        </p:nvPicPr>
        <p:blipFill>
          <a:blip r:embed="rId9" cstate="print"/>
          <a:srcRect l="17241" t="9196" r="13793"/>
          <a:stretch>
            <a:fillRect/>
          </a:stretch>
        </p:blipFill>
        <p:spPr bwMode="auto">
          <a:xfrm>
            <a:off x="5334000" y="819150"/>
            <a:ext cx="1524000" cy="150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4" name="Picture 12" descr="C:\Documents and Settings\esn\Рабочий стол\обл. выставка рационализаторов\2016г\фото выставка рацион. открытие 18.04.2016\открытие выставки 18.04.2016 050.jpg"/>
          <p:cNvPicPr>
            <a:picLocks noChangeAspect="1" noChangeArrowheads="1"/>
          </p:cNvPicPr>
          <p:nvPr/>
        </p:nvPicPr>
        <p:blipFill>
          <a:blip r:embed="rId10" cstate="print"/>
          <a:srcRect l="35701" t="11901" r="1823" b="12727"/>
          <a:stretch>
            <a:fillRect/>
          </a:stretch>
        </p:blipFill>
        <p:spPr bwMode="auto">
          <a:xfrm>
            <a:off x="2590800" y="3638550"/>
            <a:ext cx="1600200" cy="1447800"/>
          </a:xfrm>
          <a:prstGeom prst="rect">
            <a:avLst/>
          </a:prstGeom>
          <a:noFill/>
        </p:spPr>
      </p:pic>
      <p:pic>
        <p:nvPicPr>
          <p:cNvPr id="3078" name="Picture 6" descr="C:\Documents and Settings\esn\Рабочий стол\обл. выставка рационализаторов\2016г\фото выставка рацион. открытие 18.04.2016\открытие выставки 18.04.2016 09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2571750"/>
            <a:ext cx="2438512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/>
              <a:t>Историко-техническое моделирование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969" t="15402" r="23806" b="12159"/>
          <a:stretch>
            <a:fillRect/>
          </a:stretch>
        </p:blipFill>
        <p:spPr bwMode="auto">
          <a:xfrm>
            <a:off x="4565469" y="1123950"/>
            <a:ext cx="450233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603" name="Picture 3" descr="C:\Documents and Settings\esn\Рабочий стол\обл. выставка рационализаторов\2016г\Победители Фото апрель 2016\Историко-техн - 2 Лихарев Ярослав Сш 26 Владими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200150"/>
            <a:ext cx="1999359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Documents and Settings\esn\Рабочий стол\обл. выставка рационализаторов\2016г\Победители Фото апрель 2016\Историко-техн Сш 26 Владими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47750"/>
            <a:ext cx="1997859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esn\Рабочий стол\обл. выставка рационализаторов\2016г\Победители Фото апрель 2016\Историко-техн -архитектура Сш 22 Г.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52750"/>
            <a:ext cx="4038600" cy="2125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/>
              <a:t>Историко-техническое моделирование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Младшая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2997" t="18555" r="23812" b="48983"/>
          <a:stretch>
            <a:fillRect/>
          </a:stretch>
        </p:blipFill>
        <p:spPr bwMode="auto">
          <a:xfrm>
            <a:off x="3200400" y="1123950"/>
            <a:ext cx="563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6627" name="Picture 3" descr="C:\Documents and Settings\esn\Рабочий стол\обл. выставка рационализаторов\2016г\Победители Фото апрель 2016\Начальное моделирование 2  Муром СОШ №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0015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Documents and Settings\esn\Рабочий стол\обл. выставка рационализаторов\2016г\Победители Фото апрель 2016\Начальное моделирование -2 Сш 26, Мезаник Виктор Владими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333750"/>
            <a:ext cx="3159125" cy="163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/>
              <a:t>Историко-техническое моделирование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возрастная группа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901" t="33638" r="23670" b="33429"/>
          <a:stretch>
            <a:fillRect/>
          </a:stretch>
        </p:blipFill>
        <p:spPr bwMode="auto">
          <a:xfrm>
            <a:off x="1981200" y="1047750"/>
            <a:ext cx="5185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7651" name="Picture 3" descr="C:\Documents and Settings\esn\Рабочий стол\обл. выставка рационализаторов\2016г\Победители Фото апрель 2016\Начально моделирование - 1 Собин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28950"/>
            <a:ext cx="3381558" cy="196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Documents and Settings\esn\Рабочий стол\обл. выставка рационализаторов\2016г\Победители Фото апрель 2016\Ш-И Гусь-Хр Начальное Модел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952750"/>
            <a:ext cx="3505200" cy="199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Радиоэлектроника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6136" t="31566" r="52857" b="30050"/>
          <a:stretch>
            <a:fillRect/>
          </a:stretch>
        </p:blipFill>
        <p:spPr bwMode="auto">
          <a:xfrm>
            <a:off x="5562600" y="895350"/>
            <a:ext cx="2743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73863" t="31566" r="23864" b="30050"/>
          <a:stretch>
            <a:fillRect/>
          </a:stretch>
        </p:blipFill>
        <p:spPr bwMode="auto">
          <a:xfrm>
            <a:off x="8382000" y="895350"/>
            <a:ext cx="30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C:\Documents and Settings\esn\Рабочий стол\обл. выставка рационализаторов\2016г\Победители Фото апрель 2016\Радиотехника ГМУК №2, Владими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7031"/>
          <a:stretch>
            <a:fillRect/>
          </a:stretch>
        </p:blipFill>
        <p:spPr bwMode="auto">
          <a:xfrm>
            <a:off x="152400" y="742950"/>
            <a:ext cx="3022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Documents and Settings\esn\Рабочий стол\обл. выставка рационализаторов\2016г\фото выставка рацион. 15.04.2016\IMG_0060.JPG"/>
          <p:cNvPicPr>
            <a:picLocks noChangeAspect="1" noChangeArrowheads="1"/>
          </p:cNvPicPr>
          <p:nvPr/>
        </p:nvPicPr>
        <p:blipFill>
          <a:blip r:embed="rId4" cstate="print"/>
          <a:srcRect l="11191" t="7461" r="8605" b="15440"/>
          <a:stretch>
            <a:fillRect/>
          </a:stretch>
        </p:blipFill>
        <p:spPr bwMode="auto">
          <a:xfrm>
            <a:off x="2057400" y="2571750"/>
            <a:ext cx="3276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24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Номинация «Национальный костюм»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/>
              <a:t>Разделы: национальный костюм, русский народный костюм, исторический костюм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Возрастная категория 9-10 лет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86400" y="1962150"/>
            <a:ext cx="3429000" cy="3048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1 место</a:t>
            </a:r>
            <a:r>
              <a:rPr lang="ru-RU" sz="1800" dirty="0" smtClean="0"/>
              <a:t>- МБОУ «</a:t>
            </a:r>
            <a:r>
              <a:rPr lang="ru-RU" sz="1800" dirty="0" err="1" smtClean="0"/>
              <a:t>Чаадаевская</a:t>
            </a:r>
            <a:r>
              <a:rPr lang="ru-RU" sz="1800" dirty="0" smtClean="0"/>
              <a:t> СОШ» Муромского района</a:t>
            </a:r>
          </a:p>
          <a:p>
            <a:r>
              <a:rPr lang="ru-RU" sz="1800" dirty="0" smtClean="0"/>
              <a:t>«Краса России»</a:t>
            </a:r>
          </a:p>
          <a:p>
            <a:r>
              <a:rPr lang="ru-RU" sz="1800" dirty="0" err="1" smtClean="0"/>
              <a:t>Жолобова</a:t>
            </a:r>
            <a:r>
              <a:rPr lang="ru-RU" sz="1800" dirty="0" smtClean="0"/>
              <a:t> Ксения</a:t>
            </a:r>
          </a:p>
          <a:p>
            <a:r>
              <a:rPr lang="ru-RU" sz="1800" dirty="0" err="1" smtClean="0"/>
              <a:t>Рук.Семенова</a:t>
            </a:r>
            <a:r>
              <a:rPr lang="ru-RU" sz="1800" dirty="0" smtClean="0"/>
              <a:t> С.А.</a:t>
            </a:r>
          </a:p>
        </p:txBody>
      </p:sp>
      <p:pic>
        <p:nvPicPr>
          <p:cNvPr id="13314" name="Picture 2" descr="C:\Documents and Settings\esn\Рабочий стол\обл. выставка рационализаторов\2016г\фото выставка рацион. 15.04.2016\IMG_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38138"/>
          <a:stretch>
            <a:fillRect/>
          </a:stretch>
        </p:blipFill>
        <p:spPr bwMode="auto">
          <a:xfrm>
            <a:off x="609600" y="1885950"/>
            <a:ext cx="3713559" cy="3063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63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«Национальный костюм»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Разделы: национальный костюм, русский народный костюм, исторический костюм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11-12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86400" y="1276350"/>
            <a:ext cx="3429000" cy="3733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1 место</a:t>
            </a:r>
            <a:r>
              <a:rPr lang="ru-RU" sz="1800" dirty="0" smtClean="0"/>
              <a:t>- </a:t>
            </a:r>
            <a:r>
              <a:rPr lang="ru-RU" sz="1400" dirty="0" smtClean="0"/>
              <a:t>МБОУ МУК г. Ковров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/>
              <a:t>     Костюм «Лазурная бабочка»,Чулкова Пелагея,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/>
              <a:t>      Рук Седова Н.А.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1 место</a:t>
            </a:r>
            <a:r>
              <a:rPr lang="ru-RU" sz="1700" dirty="0" smtClean="0"/>
              <a:t>- </a:t>
            </a:r>
            <a:r>
              <a:rPr lang="ru-RU" sz="1400" dirty="0" smtClean="0"/>
              <a:t>МБУДО «ЦВР» г. Кольчугино , Девичий народный костюм конца 19 века, </a:t>
            </a:r>
            <a:r>
              <a:rPr lang="ru-RU" sz="1400" dirty="0" err="1" smtClean="0"/>
              <a:t>Бачабекова</a:t>
            </a:r>
            <a:r>
              <a:rPr lang="ru-RU" sz="1400" dirty="0" smtClean="0"/>
              <a:t> Надежда,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/>
              <a:t>      Рук. Андреева ОА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место- </a:t>
            </a:r>
            <a:r>
              <a:rPr lang="ru-RU" sz="1400" dirty="0" smtClean="0"/>
              <a:t>МБОУ «</a:t>
            </a:r>
            <a:r>
              <a:rPr lang="ru-RU" sz="1400" dirty="0" err="1" smtClean="0"/>
              <a:t>Уршельская</a:t>
            </a:r>
            <a:r>
              <a:rPr lang="ru-RU" sz="1400" dirty="0" smtClean="0"/>
              <a:t> СОШ» Гусь-Хрустальный район, Русский народный костюм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</a:t>
            </a:r>
            <a:r>
              <a:rPr lang="ru-RU" sz="1400" dirty="0" err="1" smtClean="0"/>
              <a:t>Весёлкина</a:t>
            </a:r>
            <a:r>
              <a:rPr lang="ru-RU" sz="1400" dirty="0" smtClean="0"/>
              <a:t> Татьяна,  Гурьянова Анастасия, </a:t>
            </a:r>
            <a:r>
              <a:rPr lang="ru-RU" sz="1300" dirty="0" smtClean="0"/>
              <a:t>Смирнова Елизавета,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dirty="0" smtClean="0"/>
              <a:t>        Рук. </a:t>
            </a:r>
            <a:r>
              <a:rPr lang="ru-RU" sz="1300" dirty="0" err="1" smtClean="0"/>
              <a:t>Чиркунова</a:t>
            </a:r>
            <a:r>
              <a:rPr lang="ru-RU" sz="1300" dirty="0" smtClean="0"/>
              <a:t> А.А.</a:t>
            </a:r>
            <a:endParaRPr lang="ru-RU" sz="1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3 место-</a:t>
            </a:r>
            <a:r>
              <a:rPr lang="ru-RU" sz="1700" dirty="0" smtClean="0"/>
              <a:t> </a:t>
            </a:r>
            <a:r>
              <a:rPr lang="ru-RU" sz="1400" dirty="0" smtClean="0"/>
              <a:t>МБОУ « Малышевская СОШ» </a:t>
            </a:r>
            <a:r>
              <a:rPr lang="ru-RU" sz="1400" dirty="0" err="1" smtClean="0"/>
              <a:t>Селивановский</a:t>
            </a:r>
            <a:r>
              <a:rPr lang="ru-RU" sz="1400" dirty="0" smtClean="0"/>
              <a:t> район, Русский народный костюм,  </a:t>
            </a:r>
            <a:r>
              <a:rPr lang="ru-RU" sz="1400" dirty="0" err="1" smtClean="0"/>
              <a:t>Самоходкина</a:t>
            </a:r>
            <a:r>
              <a:rPr lang="ru-RU" sz="1400" dirty="0" smtClean="0"/>
              <a:t> Яна, 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  Рук. Жидкова ЕВ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esn\Рабочий стол\обл. выставка рационализаторов\2016г\фото выставка рацион. 15.04.2016\IMG_0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094" t="7311" r="47170" b="7154"/>
          <a:stretch>
            <a:fillRect/>
          </a:stretch>
        </p:blipFill>
        <p:spPr bwMode="auto">
          <a:xfrm>
            <a:off x="228600" y="895350"/>
            <a:ext cx="182880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Documents and Settings\esn\Рабочий стол\обл. выставка рационализаторов\2016г\фото выставка рацион. 15.04.2016\IMG_0063.JPG"/>
          <p:cNvPicPr>
            <a:picLocks noChangeAspect="1" noChangeArrowheads="1"/>
          </p:cNvPicPr>
          <p:nvPr/>
        </p:nvPicPr>
        <p:blipFill>
          <a:blip r:embed="rId4" cstate="print"/>
          <a:srcRect l="34579" t="4853" r="25383" b="58746"/>
          <a:stretch>
            <a:fillRect/>
          </a:stretch>
        </p:blipFill>
        <p:spPr bwMode="auto">
          <a:xfrm>
            <a:off x="2819400" y="1352550"/>
            <a:ext cx="25146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Documents and Settings\esn\Рабочий стол\обл. выставка рационализаторов\2016г\фото выставка рацион. 15.04.2016\IMG_0065.JPG"/>
          <p:cNvPicPr>
            <a:picLocks noChangeAspect="1" noChangeArrowheads="1"/>
          </p:cNvPicPr>
          <p:nvPr/>
        </p:nvPicPr>
        <p:blipFill>
          <a:blip r:embed="rId5" cstate="print"/>
          <a:srcRect l="29507" t="50000" r="40986" b="5448"/>
          <a:stretch>
            <a:fillRect/>
          </a:stretch>
        </p:blipFill>
        <p:spPr bwMode="auto">
          <a:xfrm>
            <a:off x="1752600" y="2876550"/>
            <a:ext cx="1828800" cy="207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 descr="C:\Documents and Settings\esn\Рабочий стол\обл. выставка рационализаторов\2016г\фото выставка рацион. 15.04.2016\IMG_0046.JPG"/>
          <p:cNvPicPr>
            <a:picLocks noChangeAspect="1" noChangeArrowheads="1"/>
          </p:cNvPicPr>
          <p:nvPr/>
        </p:nvPicPr>
        <p:blipFill>
          <a:blip r:embed="rId6" cstate="print"/>
          <a:srcRect l="40000" r="20000" b="67001"/>
          <a:stretch>
            <a:fillRect/>
          </a:stretch>
        </p:blipFill>
        <p:spPr bwMode="auto">
          <a:xfrm>
            <a:off x="3733800" y="3105150"/>
            <a:ext cx="1593273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«Национальный костюм»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Разделы: национальный костюм, русский народный костюм, исторический костюм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13-14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4000" t="17478" r="45482" b="22145"/>
          <a:stretch>
            <a:fillRect/>
          </a:stretch>
        </p:blipFill>
        <p:spPr bwMode="auto">
          <a:xfrm>
            <a:off x="5410200" y="1428750"/>
            <a:ext cx="3048000" cy="339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72592" t="17478" r="22244" b="22145"/>
          <a:stretch>
            <a:fillRect/>
          </a:stretch>
        </p:blipFill>
        <p:spPr bwMode="auto">
          <a:xfrm>
            <a:off x="8458200" y="1428750"/>
            <a:ext cx="4402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362" name="Picture 2" descr="C:\Documents and Settings\esn\Рабочий стол\обл. выставка рационализаторов\2016г\фото работ выставки 19.04.2016\фото экспонатов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19150"/>
            <a:ext cx="1806024" cy="2408141"/>
          </a:xfrm>
          <a:prstGeom prst="rect">
            <a:avLst/>
          </a:prstGeom>
          <a:noFill/>
        </p:spPr>
      </p:pic>
      <p:pic>
        <p:nvPicPr>
          <p:cNvPr id="15363" name="Picture 3" descr="C:\Documents and Settings\esn\Рабочий стол\обл. выставка рационализаторов\2016г\фото работ выставки 19.04.2016\фото экспонатов 019.jpg"/>
          <p:cNvPicPr>
            <a:picLocks noChangeAspect="1" noChangeArrowheads="1"/>
          </p:cNvPicPr>
          <p:nvPr/>
        </p:nvPicPr>
        <p:blipFill>
          <a:blip r:embed="rId4" cstate="print"/>
          <a:srcRect r="55997" b="3885"/>
          <a:stretch>
            <a:fillRect/>
          </a:stretch>
        </p:blipFill>
        <p:spPr bwMode="auto">
          <a:xfrm>
            <a:off x="4267200" y="1428750"/>
            <a:ext cx="987330" cy="2209800"/>
          </a:xfrm>
          <a:prstGeom prst="rect">
            <a:avLst/>
          </a:prstGeom>
          <a:noFill/>
        </p:spPr>
      </p:pic>
      <p:pic>
        <p:nvPicPr>
          <p:cNvPr id="15364" name="Picture 4" descr="C:\Documents and Settings\esn\Рабочий стол\обл. выставка рационализаторов\2016г\фото работ выставки 19.04.2016\фото экспонатов 051.jpg"/>
          <p:cNvPicPr>
            <a:picLocks noChangeAspect="1" noChangeArrowheads="1"/>
          </p:cNvPicPr>
          <p:nvPr/>
        </p:nvPicPr>
        <p:blipFill>
          <a:blip r:embed="rId5" cstate="print"/>
          <a:srcRect l="16786" r="23264" b="8280"/>
          <a:stretch>
            <a:fillRect/>
          </a:stretch>
        </p:blipFill>
        <p:spPr bwMode="auto">
          <a:xfrm>
            <a:off x="2514600" y="1504950"/>
            <a:ext cx="1524000" cy="3108960"/>
          </a:xfrm>
          <a:prstGeom prst="rect">
            <a:avLst/>
          </a:prstGeom>
          <a:noFill/>
        </p:spPr>
      </p:pic>
      <p:pic>
        <p:nvPicPr>
          <p:cNvPr id="15365" name="Picture 5" descr="C:\Documents and Settings\esn\Рабочий стол\обл. выставка рационализаторов\2016г\фото работ выставки 19.04.2016\фото экспонатов 013.jpg"/>
          <p:cNvPicPr>
            <a:picLocks noChangeAspect="1" noChangeArrowheads="1"/>
          </p:cNvPicPr>
          <p:nvPr/>
        </p:nvPicPr>
        <p:blipFill>
          <a:blip r:embed="rId6" cstate="print"/>
          <a:srcRect r="8222"/>
          <a:stretch>
            <a:fillRect/>
          </a:stretch>
        </p:blipFill>
        <p:spPr bwMode="auto">
          <a:xfrm>
            <a:off x="914400" y="2800350"/>
            <a:ext cx="1447800" cy="2103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«Национальный костюм»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Разделы: национальный костюм, русский народный костюм, исторический костюм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15-17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051" t="74895" r="45570" b="4852"/>
          <a:stretch>
            <a:fillRect/>
          </a:stretch>
        </p:blipFill>
        <p:spPr bwMode="auto">
          <a:xfrm>
            <a:off x="228600" y="3638550"/>
            <a:ext cx="274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3533" t="13021" r="45283" b="46940"/>
          <a:stretch>
            <a:fillRect/>
          </a:stretch>
        </p:blipFill>
        <p:spPr bwMode="auto">
          <a:xfrm>
            <a:off x="228600" y="165735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2152" t="74895" r="21519" b="4852"/>
          <a:stretch>
            <a:fillRect/>
          </a:stretch>
        </p:blipFill>
        <p:spPr bwMode="auto">
          <a:xfrm>
            <a:off x="2971800" y="3638550"/>
            <a:ext cx="38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72152" t="11885" r="22785" b="47609"/>
          <a:stretch>
            <a:fillRect/>
          </a:stretch>
        </p:blipFill>
        <p:spPr bwMode="auto">
          <a:xfrm>
            <a:off x="2971800" y="1657350"/>
            <a:ext cx="30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386" name="Picture 2" descr="C:\Documents and Settings\esn\Рабочий стол\обл. выставка рационализаторов\2016г\фото работ выставки 19.04.2016\фото экспонатов 045.jpg"/>
          <p:cNvPicPr>
            <a:picLocks noChangeAspect="1" noChangeArrowheads="1"/>
          </p:cNvPicPr>
          <p:nvPr/>
        </p:nvPicPr>
        <p:blipFill>
          <a:blip r:embed="rId3" cstate="print"/>
          <a:srcRect t="6410" b="16671"/>
          <a:stretch>
            <a:fillRect/>
          </a:stretch>
        </p:blipFill>
        <p:spPr bwMode="auto">
          <a:xfrm>
            <a:off x="5715000" y="3028950"/>
            <a:ext cx="3170237" cy="1828800"/>
          </a:xfrm>
          <a:prstGeom prst="rect">
            <a:avLst/>
          </a:prstGeom>
          <a:noFill/>
        </p:spPr>
      </p:pic>
      <p:pic>
        <p:nvPicPr>
          <p:cNvPr id="16387" name="Picture 3" descr="C:\Documents and Settings\esn\Рабочий стол\обл. выставка рационализаторов\2016г\фото работ выставки 19.04.2016\фото экспонатов 039.jpg"/>
          <p:cNvPicPr>
            <a:picLocks noChangeAspect="1" noChangeArrowheads="1"/>
          </p:cNvPicPr>
          <p:nvPr/>
        </p:nvPicPr>
        <p:blipFill>
          <a:blip r:embed="rId4" cstate="print"/>
          <a:srcRect l="14652" r="4765" b="8432"/>
          <a:stretch>
            <a:fillRect/>
          </a:stretch>
        </p:blipFill>
        <p:spPr bwMode="auto">
          <a:xfrm>
            <a:off x="3581400" y="1657350"/>
            <a:ext cx="1810512" cy="2743200"/>
          </a:xfrm>
          <a:prstGeom prst="rect">
            <a:avLst/>
          </a:prstGeom>
          <a:noFill/>
        </p:spPr>
      </p:pic>
      <p:pic>
        <p:nvPicPr>
          <p:cNvPr id="16388" name="Picture 4" descr="C:\Documents and Settings\esn\Рабочий стол\обл. выставка рационализаторов\2016г\фото работ выставки 19.04.2016\фото экспонатов 009.jpg"/>
          <p:cNvPicPr>
            <a:picLocks noChangeAspect="1" noChangeArrowheads="1"/>
          </p:cNvPicPr>
          <p:nvPr/>
        </p:nvPicPr>
        <p:blipFill>
          <a:blip r:embed="rId5" cstate="print"/>
          <a:srcRect l="25038" r="9238" b="3765"/>
          <a:stretch>
            <a:fillRect/>
          </a:stretch>
        </p:blipFill>
        <p:spPr bwMode="auto">
          <a:xfrm>
            <a:off x="7772400" y="971550"/>
            <a:ext cx="990600" cy="1934029"/>
          </a:xfrm>
          <a:prstGeom prst="rect">
            <a:avLst/>
          </a:prstGeom>
          <a:noFill/>
        </p:spPr>
      </p:pic>
      <p:pic>
        <p:nvPicPr>
          <p:cNvPr id="16389" name="Picture 5" descr="C:\Documents and Settings\esn\Рабочий стол\обл. выставка рационализаторов\2016г\фото выставка рацион. 15.04.2016\IMG_0046.JPG"/>
          <p:cNvPicPr>
            <a:picLocks noChangeAspect="1" noChangeArrowheads="1"/>
          </p:cNvPicPr>
          <p:nvPr/>
        </p:nvPicPr>
        <p:blipFill>
          <a:blip r:embed="rId6" cstate="print"/>
          <a:srcRect l="44757" t="30033" r="41109" b="48767"/>
          <a:stretch>
            <a:fillRect/>
          </a:stretch>
        </p:blipFill>
        <p:spPr bwMode="auto">
          <a:xfrm>
            <a:off x="6781800" y="1276350"/>
            <a:ext cx="762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«Все дело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шляпке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7-10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528" t="29979" r="50737" b="37122"/>
          <a:stretch>
            <a:fillRect/>
          </a:stretch>
        </p:blipFill>
        <p:spPr bwMode="auto">
          <a:xfrm>
            <a:off x="4800600" y="1581149"/>
            <a:ext cx="3352800" cy="250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72499" t="29979" r="22254" b="36708"/>
          <a:stretch>
            <a:fillRect/>
          </a:stretch>
        </p:blipFill>
        <p:spPr bwMode="auto">
          <a:xfrm>
            <a:off x="8153400" y="1581150"/>
            <a:ext cx="53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Documents and Settings\esn\Рабочий стол\обл. выставка рационализаторов\2016г\фото работ выставки 19.04.2016\фото экспонатов 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21906" b="25102"/>
          <a:stretch>
            <a:fillRect/>
          </a:stretch>
        </p:blipFill>
        <p:spPr bwMode="auto">
          <a:xfrm>
            <a:off x="381000" y="3409950"/>
            <a:ext cx="3642783" cy="1447800"/>
          </a:xfrm>
          <a:prstGeom prst="rect">
            <a:avLst/>
          </a:prstGeom>
          <a:noFill/>
        </p:spPr>
      </p:pic>
      <p:pic>
        <p:nvPicPr>
          <p:cNvPr id="3" name="Picture 3" descr="C:\Documents and Settings\esn\Рабочий стол\обл. выставка рационализаторов\2016г\фото выставка рацион. 15.04.2016\IMG_0046.JPG"/>
          <p:cNvPicPr>
            <a:picLocks noChangeAspect="1" noChangeArrowheads="1"/>
          </p:cNvPicPr>
          <p:nvPr/>
        </p:nvPicPr>
        <p:blipFill>
          <a:blip r:embed="rId4" cstate="print"/>
          <a:srcRect l="23564" t="33135" r="41091" b="29312"/>
          <a:stretch>
            <a:fillRect/>
          </a:stretch>
        </p:blipFill>
        <p:spPr bwMode="auto">
          <a:xfrm>
            <a:off x="381000" y="285750"/>
            <a:ext cx="1882588" cy="2667000"/>
          </a:xfrm>
          <a:prstGeom prst="rect">
            <a:avLst/>
          </a:prstGeom>
          <a:noFill/>
        </p:spPr>
      </p:pic>
      <p:pic>
        <p:nvPicPr>
          <p:cNvPr id="1028" name="Picture 4" descr="C:\Documents and Settings\esn\Рабочий стол\обл. выставка рационализаторов\2016г\фото выставка рацион. 15.04.2016\IMG_0079.JPG"/>
          <p:cNvPicPr>
            <a:picLocks noChangeAspect="1" noChangeArrowheads="1"/>
          </p:cNvPicPr>
          <p:nvPr/>
        </p:nvPicPr>
        <p:blipFill>
          <a:blip r:embed="rId5" cstate="print"/>
          <a:srcRect r="19506" b="15265"/>
          <a:stretch>
            <a:fillRect/>
          </a:stretch>
        </p:blipFill>
        <p:spPr bwMode="auto">
          <a:xfrm>
            <a:off x="2514600" y="1276350"/>
            <a:ext cx="202692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Номинация «Все дело в шляпке!»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Возрастная категория 11-12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021" t="35264" r="50661" b="24117"/>
          <a:stretch>
            <a:fillRect/>
          </a:stretch>
        </p:blipFill>
        <p:spPr bwMode="auto">
          <a:xfrm>
            <a:off x="4800600" y="1428751"/>
            <a:ext cx="312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2085" t="35264" r="21277" b="24518"/>
          <a:stretch>
            <a:fillRect/>
          </a:stretch>
        </p:blipFill>
        <p:spPr bwMode="auto">
          <a:xfrm>
            <a:off x="7924800" y="1428750"/>
            <a:ext cx="60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esn\Рабочий стол\обл. выставка рационализаторов\2016г\фото работ выставки 19.04.2016\фото экспонатов 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19150"/>
            <a:ext cx="2235200" cy="1676400"/>
          </a:xfrm>
          <a:prstGeom prst="rect">
            <a:avLst/>
          </a:prstGeom>
          <a:noFill/>
        </p:spPr>
      </p:pic>
      <p:pic>
        <p:nvPicPr>
          <p:cNvPr id="2051" name="Picture 3" descr="C:\Documents and Settings\esn\Рабочий стол\обл. выставка рационализаторов\2016г\фото работ выставки 19.04.2016\фото экспонатов 035.jpg"/>
          <p:cNvPicPr>
            <a:picLocks noChangeAspect="1" noChangeArrowheads="1"/>
          </p:cNvPicPr>
          <p:nvPr/>
        </p:nvPicPr>
        <p:blipFill>
          <a:blip r:embed="rId4" cstate="print"/>
          <a:srcRect l="15268" t="24882" r="33839" b="9519"/>
          <a:stretch>
            <a:fillRect/>
          </a:stretch>
        </p:blipFill>
        <p:spPr bwMode="auto">
          <a:xfrm>
            <a:off x="2743200" y="1200150"/>
            <a:ext cx="1891862" cy="1828800"/>
          </a:xfrm>
          <a:prstGeom prst="rect">
            <a:avLst/>
          </a:prstGeom>
          <a:noFill/>
        </p:spPr>
      </p:pic>
      <p:pic>
        <p:nvPicPr>
          <p:cNvPr id="2052" name="Picture 4" descr="C:\Documents and Settings\esn\Рабочий стол\обл. выставка рационализаторов\2016г\фото работ выставки 19.04.2016\фото экспонатов 031.jpg"/>
          <p:cNvPicPr>
            <a:picLocks noChangeAspect="1" noChangeArrowheads="1"/>
          </p:cNvPicPr>
          <p:nvPr/>
        </p:nvPicPr>
        <p:blipFill>
          <a:blip r:embed="rId5" cstate="print"/>
          <a:srcRect l="5376" t="18144" r="8606" b="23393"/>
          <a:stretch>
            <a:fillRect/>
          </a:stretch>
        </p:blipFill>
        <p:spPr bwMode="auto">
          <a:xfrm>
            <a:off x="304800" y="2876550"/>
            <a:ext cx="2057400" cy="1864519"/>
          </a:xfrm>
          <a:prstGeom prst="rect">
            <a:avLst/>
          </a:prstGeom>
          <a:noFill/>
        </p:spPr>
      </p:pic>
      <p:pic>
        <p:nvPicPr>
          <p:cNvPr id="2053" name="Picture 5" descr="C:\Documents and Settings\esn\Рабочий стол\обл. выставка рационализаторов\2016г\фото работ выставки 19.04.2016\фото экспонатов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64312" y="3412638"/>
            <a:ext cx="1850050" cy="138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1878</TotalTime>
  <Words>310</Words>
  <PresentationFormat>Экран (16:9)</PresentationFormat>
  <Paragraphs>48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Работы победителей  областной  выставки  изобретателей  и рационализаторов  обучающихся общеобразовательных организаций  и организаций дополнительного образования детей Владимирской области.</vt:lpstr>
      <vt:lpstr>«Эхо времен»- конкурс дефиле моделей театров мод</vt:lpstr>
      <vt:lpstr>  Презентации   экспозиций</vt:lpstr>
      <vt:lpstr>Номинация «Национальный костюм»  Разделы: национальный костюм, русский народный костюм, исторический костюм  Возрастная категория 9-10 лет</vt:lpstr>
      <vt:lpstr>Номинация «Национальный костюм»  Разделы: национальный костюм, русский народный костюм, исторический костюм  Возрастная категория 11-12 лет</vt:lpstr>
      <vt:lpstr>Номинация «Национальный костюм»  Разделы: национальный костюм, русский народный костюм, исторический костюм  Возрастная категория 13-14 лет</vt:lpstr>
      <vt:lpstr>Номинация «Национальный костюм»  Разделы: национальный костюм, русский народный костюм, исторический костюм  Возрастная категория 15-17 лет</vt:lpstr>
      <vt:lpstr>Номинация «Все дело в шляпке!»  Возрастная категория 7-10 лет</vt:lpstr>
      <vt:lpstr>Номинация «Все дело в шляпке!»  Возрастная категория 11-12 лет</vt:lpstr>
      <vt:lpstr>Номинация «Все дело в шляпке!»  Возрастная категория 13-14 лет</vt:lpstr>
      <vt:lpstr>Номинация «Все дело в шляпке!»  Возрастная категория 15-17 лет</vt:lpstr>
      <vt:lpstr>Номинация «Все дело в шляпке!»  Коррекционные  школы</vt:lpstr>
      <vt:lpstr>Номинация «Платье моей мечты»  Возрастная категория 8-10 лет</vt:lpstr>
      <vt:lpstr>Номинация «Платье моей мечты»  Возрастная категория 11-12 лет</vt:lpstr>
      <vt:lpstr>Номинация «Платье моей мечты»  Возрастная категория 13-14 лет</vt:lpstr>
      <vt:lpstr>Номинация «Платье моей мечты»  Возрастная категория 15-16 лет</vt:lpstr>
      <vt:lpstr>Номинация «Платье моей мечты»  Возрастная категория 17 лет</vt:lpstr>
      <vt:lpstr>Номинация «Платье моей мечты»  Коррекционные школы</vt:lpstr>
      <vt:lpstr>Номинация «Моделирование современных технических объектов»</vt:lpstr>
      <vt:lpstr>Номинация «Автомоделирование»</vt:lpstr>
      <vt:lpstr>Номинация «Технологические машины  и дискретные устройства»</vt:lpstr>
      <vt:lpstr>Номинация  «Демонстрационные приборы»  Старшая возрастная группа.</vt:lpstr>
      <vt:lpstr>Номинация  «Демонстрационные приборы» Средняя возрастная группа</vt:lpstr>
      <vt:lpstr>Номинация «Инструменты и приспособления» Старшая возрастная группа</vt:lpstr>
      <vt:lpstr>Номинация «Инструменты и приспособления» Средняя возрастная группа</vt:lpstr>
      <vt:lpstr>Номинация «Авиамоделирование»   </vt:lpstr>
      <vt:lpstr>Номинация «Судомоделирование»  Старшая возрастная группа </vt:lpstr>
      <vt:lpstr>Номинация «Судомоделирование»  Средняя возрастная группа </vt:lpstr>
      <vt:lpstr>Номинация «Историко-техническое моделирование »  Старшая возрастная группа </vt:lpstr>
      <vt:lpstr>Номинация «Историко-техническое моделирование »  Средняя возрастная группа </vt:lpstr>
      <vt:lpstr>Номинация «Историко-техническое моделирование »  Младшая возрастная группа </vt:lpstr>
      <vt:lpstr>Номинация «Историко-техническое моделирование »  Средняя возрастная группа </vt:lpstr>
      <vt:lpstr>Номинация «Радиоэлектроника»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Работы победителей  областной  выставки  изобретателей и рационализаторов  обучающихся общеобразовательных организаций  и организаций дополнительного образования детей Владимирской области.</dc:title>
  <cp:lastModifiedBy>esn</cp:lastModifiedBy>
  <cp:revision>180</cp:revision>
  <dcterms:modified xsi:type="dcterms:W3CDTF">2016-06-14T13:02:46Z</dcterms:modified>
</cp:coreProperties>
</file>