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004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927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415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наруж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1"/>
          <p:cNvSpPr>
            <a:spLocks noGrp="1"/>
          </p:cNvSpPr>
          <p:nvPr>
            <p:ph type="pic" sz="quarter" idx="11"/>
          </p:nvPr>
        </p:nvSpPr>
        <p:spPr>
          <a:xfrm>
            <a:off x="415637" y="403412"/>
            <a:ext cx="2208068" cy="2017059"/>
          </a:xfrm>
          <a:solidFill>
            <a:schemeClr val="bg2"/>
          </a:solidFill>
        </p:spPr>
        <p:txBody>
          <a:bodyPr tIns="246175">
            <a:normAutofit/>
          </a:bodyPr>
          <a:lstStyle>
            <a:lvl1pPr marL="0" indent="0" algn="ctr" latinLnBrk="0">
              <a:buNone/>
              <a:defRPr lang="ru-RU" sz="1300"/>
            </a:lvl1pPr>
          </a:lstStyle>
          <a:p>
            <a:endParaRPr lang="ru-RU" dirty="0"/>
          </a:p>
        </p:txBody>
      </p:sp>
      <p:sp>
        <p:nvSpPr>
          <p:cNvPr id="28" name="Текст 25"/>
          <p:cNvSpPr>
            <a:spLocks noGrp="1"/>
          </p:cNvSpPr>
          <p:nvPr>
            <p:ph type="body" sz="quarter" idx="15" hasCustomPrompt="1"/>
          </p:nvPr>
        </p:nvSpPr>
        <p:spPr>
          <a:xfrm>
            <a:off x="415637" y="2551243"/>
            <a:ext cx="2208068" cy="242047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800" b="0" i="1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[Добавьте подпись к фотографии]</a:t>
            </a:r>
          </a:p>
        </p:txBody>
      </p:sp>
      <p:sp>
        <p:nvSpPr>
          <p:cNvPr id="27" name="Текст 25"/>
          <p:cNvSpPr>
            <a:spLocks noGrp="1"/>
          </p:cNvSpPr>
          <p:nvPr>
            <p:ph type="body" sz="quarter" idx="14" hasCustomPrompt="1"/>
          </p:nvPr>
        </p:nvSpPr>
        <p:spPr>
          <a:xfrm>
            <a:off x="415637" y="2859853"/>
            <a:ext cx="2208068" cy="403412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11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Как начать работу с этим шаблоном?</a:t>
            </a:r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13" hasCustomPrompt="1"/>
          </p:nvPr>
        </p:nvSpPr>
        <p:spPr>
          <a:xfrm>
            <a:off x="415636" y="3244776"/>
            <a:ext cx="2208068" cy="360717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ru-RU" sz="700" baseline="0"/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Вы можете использовать этот новый буклет, профессиональный буклет в готовом виде или легко персонализировать его.</a:t>
            </a: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415637" y="3664325"/>
            <a:ext cx="2208068" cy="2790264"/>
          </a:xfrm>
        </p:spPr>
        <p:txBody>
          <a:bodyPr>
            <a:noAutofit/>
          </a:bodyPr>
          <a:lstStyle>
            <a:lvl1pPr marL="164117" indent="-164117" latinLnBrk="0">
              <a:lnSpc>
                <a:spcPct val="120000"/>
              </a:lnSpc>
              <a:spcBef>
                <a:spcPts val="897"/>
              </a:spcBef>
              <a:defRPr lang="ru-RU" sz="700" baseline="0"/>
            </a:lvl1pPr>
            <a:lvl2pPr marL="205146" indent="-102573" latinLnBrk="0">
              <a:lnSpc>
                <a:spcPct val="100000"/>
              </a:lnSpc>
              <a:spcBef>
                <a:spcPts val="718"/>
              </a:spcBef>
              <a:defRPr lang="ru-RU" sz="800"/>
            </a:lvl2pPr>
            <a:lvl3pPr marL="307718" indent="-102573" latinLnBrk="0">
              <a:lnSpc>
                <a:spcPct val="100000"/>
              </a:lnSpc>
              <a:spcBef>
                <a:spcPts val="538"/>
              </a:spcBef>
              <a:defRPr lang="ru-RU" sz="700"/>
            </a:lvl3pPr>
            <a:lvl4pPr marL="410291" indent="-102573" latinLnBrk="0">
              <a:lnSpc>
                <a:spcPct val="100000"/>
              </a:lnSpc>
              <a:spcBef>
                <a:spcPts val="538"/>
              </a:spcBef>
              <a:defRPr lang="ru-RU" sz="600"/>
            </a:lvl4pPr>
            <a:lvl5pPr marL="512864" indent="-102573" latinLnBrk="0">
              <a:lnSpc>
                <a:spcPct val="100000"/>
              </a:lnSpc>
              <a:spcBef>
                <a:spcPts val="538"/>
              </a:spcBef>
              <a:defRPr lang="ru-RU" sz="600"/>
            </a:lvl5pPr>
          </a:lstStyle>
          <a:p>
            <a:pPr lvl="0"/>
            <a:r>
              <a:rPr lang="ru-RU" dirty="0" smtClean="0"/>
              <a:t>Мы включили несколько советов в шаблон, чтобы помочь вам начать работу.</a:t>
            </a:r>
            <a:br>
              <a:rPr lang="ru-RU" dirty="0" smtClean="0"/>
            </a:br>
            <a:r>
              <a:rPr lang="ru-RU" dirty="0" smtClean="0"/>
              <a:t>Чтобы заменить любой текст совета (аналогичный этому) собственным, просто выделите его и введите собственный.</a:t>
            </a:r>
            <a:br>
              <a:rPr lang="ru-RU" dirty="0" smtClean="0"/>
            </a:br>
            <a:r>
              <a:rPr lang="ru-RU" dirty="0" smtClean="0"/>
              <a:t>Чтобы заменить фотографии в этом буклете, выберите и удалите рисунок. Затем нажмите значок «Вставить рисунок» в заполнителе, чтобы вставить собственную фотографию.</a:t>
            </a:r>
            <a:br>
              <a:rPr lang="ru-RU" dirty="0" smtClean="0"/>
            </a:br>
            <a:r>
              <a:rPr lang="ru-RU" dirty="0" smtClean="0"/>
              <a:t>Чтобы изменить логотип собственным, выберите рисунок «Заменить ЛОГОТИП» и используйте вкладку «Работа с рисунками | Формат».</a:t>
            </a:r>
            <a:endParaRPr lang="ru-RU" dirty="0"/>
          </a:p>
        </p:txBody>
      </p:sp>
      <p:sp>
        <p:nvSpPr>
          <p:cNvPr id="29" name="Текст 25"/>
          <p:cNvSpPr>
            <a:spLocks noGrp="1"/>
          </p:cNvSpPr>
          <p:nvPr>
            <p:ph type="body" sz="quarter" idx="16" hasCustomPrompt="1"/>
          </p:nvPr>
        </p:nvSpPr>
        <p:spPr>
          <a:xfrm>
            <a:off x="3467110" y="537882"/>
            <a:ext cx="2208068" cy="403412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18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Об организации</a:t>
            </a:r>
          </a:p>
        </p:txBody>
      </p:sp>
      <p:sp>
        <p:nvSpPr>
          <p:cNvPr id="30" name="Текст 25"/>
          <p:cNvSpPr>
            <a:spLocks noGrp="1"/>
          </p:cNvSpPr>
          <p:nvPr>
            <p:ph type="body" sz="quarter" idx="17" hasCustomPrompt="1"/>
          </p:nvPr>
        </p:nvSpPr>
        <p:spPr>
          <a:xfrm>
            <a:off x="3467110" y="954741"/>
            <a:ext cx="2208068" cy="201706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11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О нас</a:t>
            </a:r>
          </a:p>
        </p:txBody>
      </p:sp>
      <p:sp>
        <p:nvSpPr>
          <p:cNvPr id="45" name="Текст 25"/>
          <p:cNvSpPr>
            <a:spLocks noGrp="1"/>
          </p:cNvSpPr>
          <p:nvPr>
            <p:ph type="body" sz="quarter" idx="24" hasCustomPrompt="1"/>
          </p:nvPr>
        </p:nvSpPr>
        <p:spPr>
          <a:xfrm>
            <a:off x="3467110" y="1184687"/>
            <a:ext cx="2208068" cy="777184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ru-RU" sz="900" baseline="0"/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>
              <a:lnSpc>
                <a:spcPct val="120000"/>
              </a:lnSpc>
            </a:pPr>
            <a:r>
              <a:rPr lang="ru-RU" sz="900" b="0" cap="none" baseline="0" dirty="0">
                <a:solidFill>
                  <a:schemeClr val="tx1"/>
                </a:solidFill>
                <a:latin typeface="+mn-lt"/>
              </a:rPr>
              <a:t>Здесь можно разместить «блиц-резюме». Укажите те сведения о продуктах и услугах, которые первым делом приходят вам на ум.</a:t>
            </a:r>
          </a:p>
        </p:txBody>
      </p:sp>
      <p:sp>
        <p:nvSpPr>
          <p:cNvPr id="32" name="Текст 25"/>
          <p:cNvSpPr>
            <a:spLocks noGrp="1"/>
          </p:cNvSpPr>
          <p:nvPr>
            <p:ph type="body" sz="quarter" idx="19" hasCustomPrompt="1"/>
          </p:nvPr>
        </p:nvSpPr>
        <p:spPr>
          <a:xfrm>
            <a:off x="3467110" y="2018741"/>
            <a:ext cx="2208068" cy="201706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11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Свяжитесь с нами</a:t>
            </a:r>
          </a:p>
        </p:txBody>
      </p:sp>
      <p:sp>
        <p:nvSpPr>
          <p:cNvPr id="33" name="Текст 25"/>
          <p:cNvSpPr>
            <a:spLocks noGrp="1"/>
          </p:cNvSpPr>
          <p:nvPr>
            <p:ph type="body" sz="quarter" idx="20" hasCustomPrompt="1"/>
          </p:nvPr>
        </p:nvSpPr>
        <p:spPr>
          <a:xfrm>
            <a:off x="3467110" y="2240281"/>
            <a:ext cx="2208068" cy="592006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900" baseline="0"/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>
              <a:lnSpc>
                <a:spcPct val="120000"/>
              </a:lnSpc>
            </a:pPr>
            <a:r>
              <a:rPr lang="ru-RU" sz="900" b="0" cap="none" baseline="0" dirty="0">
                <a:solidFill>
                  <a:schemeClr val="tx1"/>
                </a:solidFill>
                <a:latin typeface="+mn-lt"/>
              </a:rPr>
              <a:t>Тел.: [Телефон]</a:t>
            </a:r>
            <a:br>
              <a:rPr lang="ru-RU" sz="900" b="0" cap="none" baseline="0" dirty="0">
                <a:solidFill>
                  <a:schemeClr val="tx1"/>
                </a:solidFill>
                <a:latin typeface="+mn-lt"/>
              </a:rPr>
            </a:br>
            <a:r>
              <a:rPr lang="ru-RU" sz="900" b="0" cap="none" baseline="0" dirty="0">
                <a:solidFill>
                  <a:schemeClr val="tx1"/>
                </a:solidFill>
                <a:latin typeface="+mn-lt"/>
              </a:rPr>
              <a:t>Эл. почта: [Эл. почта]</a:t>
            </a:r>
            <a:br>
              <a:rPr lang="ru-RU" sz="900" b="0" cap="none" baseline="0" dirty="0">
                <a:solidFill>
                  <a:schemeClr val="tx1"/>
                </a:solidFill>
                <a:latin typeface="+mn-lt"/>
              </a:rPr>
            </a:br>
            <a:r>
              <a:rPr lang="ru-RU" sz="900" b="0" cap="none" baseline="0" dirty="0" smtClean="0">
                <a:solidFill>
                  <a:schemeClr val="tx1"/>
                </a:solidFill>
                <a:latin typeface="+mn-lt"/>
              </a:rPr>
              <a:t>Интернет: [Веб-адрес]</a:t>
            </a:r>
            <a:endParaRPr lang="ru-RU" sz="900" b="0" cap="none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Текст 25"/>
          <p:cNvSpPr>
            <a:spLocks noGrp="1"/>
          </p:cNvSpPr>
          <p:nvPr>
            <p:ph type="body" sz="quarter" idx="21" hasCustomPrompt="1"/>
          </p:nvPr>
        </p:nvSpPr>
        <p:spPr>
          <a:xfrm>
            <a:off x="4315113" y="5921692"/>
            <a:ext cx="1371023" cy="258016"/>
          </a:xfrm>
        </p:spPr>
        <p:txBody>
          <a:bodyPr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9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[название организации]</a:t>
            </a:r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22" hasCustomPrompt="1"/>
          </p:nvPr>
        </p:nvSpPr>
        <p:spPr>
          <a:xfrm>
            <a:off x="4315113" y="6180268"/>
            <a:ext cx="1371023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ru-RU" sz="700" baseline="0"/>
            </a:lvl1pPr>
            <a:lvl2pPr marL="0" indent="0" latinLnBrk="0">
              <a:defRPr lang="ru-RU" sz="700"/>
            </a:lvl2pPr>
            <a:lvl3pPr marL="0" indent="0" latinLnBrk="0">
              <a:defRPr lang="ru-RU" sz="700"/>
            </a:lvl3pPr>
            <a:lvl4pPr marL="0" indent="0" latinLnBrk="0">
              <a:defRPr lang="ru-RU" sz="700"/>
            </a:lvl4pPr>
            <a:lvl5pPr marL="0" indent="0" latinLnBrk="0">
              <a:defRPr lang="ru-RU" sz="700"/>
            </a:lvl5pPr>
          </a:lstStyle>
          <a:p>
            <a:pPr lvl="0"/>
            <a:r>
              <a:rPr lang="ru-RU" dirty="0" smtClean="0"/>
              <a:t>[Адрес]</a:t>
            </a:r>
            <a:br>
              <a:rPr lang="ru-RU" dirty="0" smtClean="0"/>
            </a:br>
            <a:r>
              <a:rPr lang="ru-RU" dirty="0" smtClean="0"/>
              <a:t>[Город, область, индекс]</a:t>
            </a:r>
            <a:endParaRPr lang="ru-RU" dirty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6514523" y="403412"/>
            <a:ext cx="2208068" cy="3227294"/>
          </a:xfrm>
          <a:solidFill>
            <a:schemeClr val="bg2"/>
          </a:solidFill>
        </p:spPr>
        <p:txBody>
          <a:bodyPr tIns="246175">
            <a:normAutofit/>
          </a:bodyPr>
          <a:lstStyle>
            <a:lvl1pPr marL="0" indent="0" algn="ctr" latinLnBrk="0">
              <a:buNone/>
              <a:defRPr lang="ru-RU" sz="1300"/>
            </a:lvl1pPr>
          </a:lstStyle>
          <a:p>
            <a:endParaRPr lang="ru-RU" dirty="0"/>
          </a:p>
        </p:txBody>
      </p:sp>
      <p:sp>
        <p:nvSpPr>
          <p:cNvPr id="10" name="Название 9"/>
          <p:cNvSpPr>
            <a:spLocks noGrp="1"/>
          </p:cNvSpPr>
          <p:nvPr>
            <p:ph type="title" hasCustomPrompt="1"/>
          </p:nvPr>
        </p:nvSpPr>
        <p:spPr>
          <a:xfrm>
            <a:off x="6656676" y="3969572"/>
            <a:ext cx="2065915" cy="726141"/>
          </a:xfrm>
        </p:spPr>
        <p:txBody>
          <a:bodyPr>
            <a:normAutofit/>
          </a:bodyPr>
          <a:lstStyle>
            <a:lvl1pPr latinLnBrk="0">
              <a:lnSpc>
                <a:spcPct val="85000"/>
              </a:lnSpc>
              <a:defRPr lang="ru-RU" sz="2300" b="1"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организации</a:t>
            </a:r>
          </a:p>
        </p:txBody>
      </p:sp>
      <p:sp>
        <p:nvSpPr>
          <p:cNvPr id="40" name="Текст 25"/>
          <p:cNvSpPr>
            <a:spLocks noGrp="1"/>
          </p:cNvSpPr>
          <p:nvPr>
            <p:ph type="body" sz="quarter" idx="23" hasCustomPrompt="1"/>
          </p:nvPr>
        </p:nvSpPr>
        <p:spPr>
          <a:xfrm>
            <a:off x="6656677" y="5845569"/>
            <a:ext cx="1898939" cy="387927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1200" b="0" i="1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2pPr>
            <a:lvl3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3pPr>
            <a:lvl4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4pPr>
            <a:lvl5pPr marL="0" indent="0" latinLnBrk="0">
              <a:lnSpc>
                <a:spcPct val="100000"/>
              </a:lnSpc>
              <a:spcBef>
                <a:spcPts val="897"/>
              </a:spcBef>
              <a:buNone/>
              <a:defRPr lang="ru-RU" sz="900"/>
            </a:lvl5pPr>
          </a:lstStyle>
          <a:p>
            <a:pPr lvl="0"/>
            <a:r>
              <a:rPr lang="ru-RU" dirty="0"/>
              <a:t>[Подзаголовок буклета или девиз организации]</a:t>
            </a:r>
          </a:p>
        </p:txBody>
      </p:sp>
    </p:spTree>
    <p:extLst>
      <p:ext uri="{BB962C8B-B14F-4D97-AF65-F5344CB8AC3E}">
        <p14:creationId xmlns:p14="http://schemas.microsoft.com/office/powerpoint/2010/main" xmlns="" val="4783865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089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75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085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3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16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6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48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22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2A1B-B384-44A5-8F2F-1C5D6CE4AF67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C5D7-F251-4CA2-8FD9-91617CF8F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775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31"/>
          <p:cNvSpPr>
            <a:spLocks/>
          </p:cNvSpPr>
          <p:nvPr/>
        </p:nvSpPr>
        <p:spPr bwMode="gray">
          <a:xfrm rot="17197095" flipH="1">
            <a:off x="6754533" y="5212494"/>
            <a:ext cx="670487" cy="78394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" name="Freeform 31"/>
          <p:cNvSpPr>
            <a:spLocks/>
          </p:cNvSpPr>
          <p:nvPr/>
        </p:nvSpPr>
        <p:spPr bwMode="gray">
          <a:xfrm rot="18320416" flipH="1">
            <a:off x="1550702" y="3469108"/>
            <a:ext cx="1871797" cy="719535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30"/>
          <p:cNvSpPr>
            <a:spLocks noChangeArrowheads="1"/>
          </p:cNvSpPr>
          <p:nvPr/>
        </p:nvSpPr>
        <p:spPr bwMode="gray">
          <a:xfrm>
            <a:off x="2397371" y="1770979"/>
            <a:ext cx="4320479" cy="2748121"/>
          </a:xfrm>
          <a:prstGeom prst="ellipse">
            <a:avLst/>
          </a:prstGeom>
          <a:gradFill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9" name="Rectangle 64"/>
          <p:cNvSpPr>
            <a:spLocks noChangeArrowheads="1"/>
          </p:cNvSpPr>
          <p:nvPr/>
        </p:nvSpPr>
        <p:spPr bwMode="gray">
          <a:xfrm>
            <a:off x="2356386" y="4572192"/>
            <a:ext cx="17212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8F8F8"/>
                </a:solidFill>
                <a:latin typeface="Arial" charset="0"/>
              </a:rPr>
              <a:t>Заголовок</a:t>
            </a:r>
            <a:endParaRPr lang="en-US" sz="20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6" name="Rectangle 71"/>
          <p:cNvSpPr>
            <a:spLocks noChangeArrowheads="1"/>
          </p:cNvSpPr>
          <p:nvPr/>
        </p:nvSpPr>
        <p:spPr bwMode="gray">
          <a:xfrm>
            <a:off x="4184993" y="4736583"/>
            <a:ext cx="15624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8F8F8"/>
                </a:solidFill>
                <a:latin typeface="Arial" charset="0"/>
              </a:rPr>
              <a:t>Заголовок</a:t>
            </a:r>
            <a:endParaRPr lang="en-US" sz="20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7" name="AutoShape 27"/>
          <p:cNvSpPr>
            <a:spLocks noChangeArrowheads="1"/>
          </p:cNvSpPr>
          <p:nvPr/>
        </p:nvSpPr>
        <p:spPr bwMode="ltGray">
          <a:xfrm>
            <a:off x="1609529" y="1041116"/>
            <a:ext cx="6088668" cy="436085"/>
          </a:xfrm>
          <a:prstGeom prst="bevel">
            <a:avLst>
              <a:gd name="adj" fmla="val 12639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Стратегический проектный офис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3" name="Oval 8"/>
          <p:cNvSpPr>
            <a:spLocks noChangeArrowheads="1"/>
          </p:cNvSpPr>
          <p:nvPr/>
        </p:nvSpPr>
        <p:spPr bwMode="gray">
          <a:xfrm>
            <a:off x="179122" y="5087359"/>
            <a:ext cx="1219144" cy="619647"/>
          </a:xfrm>
          <a:prstGeom prst="ellipse">
            <a:avLst/>
          </a:prstGeom>
          <a:solidFill>
            <a:srgbClr val="00CC99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/>
              <a:t>Проект 1</a:t>
            </a:r>
            <a:endParaRPr lang="ru-RU" dirty="0"/>
          </a:p>
        </p:txBody>
      </p:sp>
      <p:sp>
        <p:nvSpPr>
          <p:cNvPr id="54" name="AutoShape 28"/>
          <p:cNvSpPr>
            <a:spLocks noChangeArrowheads="1"/>
          </p:cNvSpPr>
          <p:nvPr/>
        </p:nvSpPr>
        <p:spPr bwMode="ltGray">
          <a:xfrm>
            <a:off x="2814955" y="94509"/>
            <a:ext cx="3849276" cy="558577"/>
          </a:xfrm>
          <a:prstGeom prst="bevel">
            <a:avLst>
              <a:gd name="adj" fmla="val 1263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latin typeface="Bahnschrift Condensed" panose="020B0502040204020203" pitchFamily="34" charset="0"/>
              </a:rPr>
              <a:t>Проектный комитет</a:t>
            </a:r>
            <a:endParaRPr lang="ru-RU" sz="3200" b="1" dirty="0">
              <a:latin typeface="Bahnschrift Condensed" panose="020B0502040204020203" pitchFamily="34" charset="0"/>
            </a:endParaRPr>
          </a:p>
        </p:txBody>
      </p:sp>
      <p:sp>
        <p:nvSpPr>
          <p:cNvPr id="55" name="Oval 31"/>
          <p:cNvSpPr>
            <a:spLocks noChangeArrowheads="1"/>
          </p:cNvSpPr>
          <p:nvPr/>
        </p:nvSpPr>
        <p:spPr bwMode="gray">
          <a:xfrm>
            <a:off x="504781" y="1957661"/>
            <a:ext cx="2558510" cy="991326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13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137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Электронный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ОФИС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Oval 31"/>
          <p:cNvSpPr>
            <a:spLocks noChangeArrowheads="1"/>
          </p:cNvSpPr>
          <p:nvPr/>
        </p:nvSpPr>
        <p:spPr bwMode="gray">
          <a:xfrm>
            <a:off x="5874385" y="1593181"/>
            <a:ext cx="3202964" cy="1726892"/>
          </a:xfrm>
          <a:prstGeom prst="ellipse">
            <a:avLst/>
          </a:prstGeom>
          <a:gradFill rotWithShape="1">
            <a:gsLst>
              <a:gs pos="0">
                <a:srgbClr val="FFFFFF">
                  <a:gamma/>
                  <a:shade val="6313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137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Центр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СОВЕРШЕНСТВОВАНИЯ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ltGray">
          <a:xfrm>
            <a:off x="1179294" y="4583249"/>
            <a:ext cx="2237082" cy="446949"/>
          </a:xfrm>
          <a:prstGeom prst="bevel">
            <a:avLst>
              <a:gd name="adj" fmla="val 1263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Программа 1</a:t>
            </a:r>
            <a:endParaRPr lang="ru-RU" b="1" dirty="0"/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gray">
          <a:xfrm>
            <a:off x="390384" y="5715645"/>
            <a:ext cx="1219144" cy="619647"/>
          </a:xfrm>
          <a:prstGeom prst="ellipse">
            <a:avLst/>
          </a:prstGeom>
          <a:solidFill>
            <a:srgbClr val="00CC99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/>
              <a:t>Проект 2</a:t>
            </a:r>
            <a:endParaRPr lang="ru-RU" dirty="0"/>
          </a:p>
        </p:txBody>
      </p:sp>
      <p:sp>
        <p:nvSpPr>
          <p:cNvPr id="60" name="Oval 8"/>
          <p:cNvSpPr>
            <a:spLocks noChangeArrowheads="1"/>
          </p:cNvSpPr>
          <p:nvPr/>
        </p:nvSpPr>
        <p:spPr bwMode="gray">
          <a:xfrm>
            <a:off x="1649430" y="5923473"/>
            <a:ext cx="1219144" cy="619647"/>
          </a:xfrm>
          <a:prstGeom prst="ellipse">
            <a:avLst/>
          </a:prstGeom>
          <a:solidFill>
            <a:srgbClr val="00CC99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/>
              <a:t>Проект 3</a:t>
            </a:r>
            <a:endParaRPr lang="ru-RU" dirty="0"/>
          </a:p>
        </p:txBody>
      </p:sp>
      <p:sp>
        <p:nvSpPr>
          <p:cNvPr id="61" name="Oval 8"/>
          <p:cNvSpPr>
            <a:spLocks noChangeArrowheads="1"/>
          </p:cNvSpPr>
          <p:nvPr/>
        </p:nvSpPr>
        <p:spPr bwMode="gray">
          <a:xfrm>
            <a:off x="2906515" y="5765063"/>
            <a:ext cx="1219144" cy="619647"/>
          </a:xfrm>
          <a:prstGeom prst="ellipse">
            <a:avLst/>
          </a:prstGeom>
          <a:solidFill>
            <a:srgbClr val="00CC99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/>
              <a:t>Проект 4</a:t>
            </a:r>
            <a:endParaRPr lang="ru-RU" dirty="0"/>
          </a:p>
        </p:txBody>
      </p:sp>
      <p:sp>
        <p:nvSpPr>
          <p:cNvPr id="62" name="Oval 8"/>
          <p:cNvSpPr>
            <a:spLocks noChangeArrowheads="1"/>
          </p:cNvSpPr>
          <p:nvPr/>
        </p:nvSpPr>
        <p:spPr bwMode="gray">
          <a:xfrm>
            <a:off x="3242078" y="5088282"/>
            <a:ext cx="1219144" cy="619647"/>
          </a:xfrm>
          <a:prstGeom prst="ellipse">
            <a:avLst/>
          </a:prstGeom>
          <a:solidFill>
            <a:srgbClr val="00CC99"/>
          </a:solidFill>
          <a:ln w="28575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dirty="0" smtClean="0"/>
              <a:t>Проект 5</a:t>
            </a:r>
            <a:endParaRPr lang="ru-RU" dirty="0"/>
          </a:p>
        </p:txBody>
      </p:sp>
      <p:sp>
        <p:nvSpPr>
          <p:cNvPr id="70" name="Freeform 31"/>
          <p:cNvSpPr>
            <a:spLocks/>
          </p:cNvSpPr>
          <p:nvPr/>
        </p:nvSpPr>
        <p:spPr bwMode="gray">
          <a:xfrm rot="567122" flipH="1">
            <a:off x="6672371" y="194487"/>
            <a:ext cx="1094762" cy="749046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" name="Freeform 31"/>
          <p:cNvSpPr>
            <a:spLocks/>
          </p:cNvSpPr>
          <p:nvPr/>
        </p:nvSpPr>
        <p:spPr bwMode="gray">
          <a:xfrm rot="18320416" flipH="1">
            <a:off x="1869918" y="345398"/>
            <a:ext cx="1074737" cy="6016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" name="Freeform 31"/>
          <p:cNvSpPr>
            <a:spLocks/>
          </p:cNvSpPr>
          <p:nvPr/>
        </p:nvSpPr>
        <p:spPr bwMode="gray">
          <a:xfrm rot="18402376" flipH="1" flipV="1">
            <a:off x="7350893" y="3258553"/>
            <a:ext cx="2278349" cy="9775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Freeform 31"/>
          <p:cNvSpPr>
            <a:spLocks/>
          </p:cNvSpPr>
          <p:nvPr/>
        </p:nvSpPr>
        <p:spPr bwMode="gray">
          <a:xfrm rot="9144472" flipH="1">
            <a:off x="3007763" y="5822707"/>
            <a:ext cx="2509904" cy="788276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D05656">
                  <a:gamma/>
                  <a:tint val="50980"/>
                  <a:invGamma/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AutoShape 27"/>
          <p:cNvSpPr>
            <a:spLocks noChangeArrowheads="1"/>
          </p:cNvSpPr>
          <p:nvPr/>
        </p:nvSpPr>
        <p:spPr bwMode="ltGray">
          <a:xfrm>
            <a:off x="5171010" y="4826502"/>
            <a:ext cx="3175298" cy="708373"/>
          </a:xfrm>
          <a:prstGeom prst="bevel">
            <a:avLst>
              <a:gd name="adj" fmla="val 1263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Внедрение инноваций </a:t>
            </a:r>
            <a:endParaRPr lang="ru-RU" b="1" dirty="0"/>
          </a:p>
        </p:txBody>
      </p:sp>
      <p:sp>
        <p:nvSpPr>
          <p:cNvPr id="81" name="AutoShape 27"/>
          <p:cNvSpPr>
            <a:spLocks noChangeArrowheads="1"/>
          </p:cNvSpPr>
          <p:nvPr/>
        </p:nvSpPr>
        <p:spPr bwMode="ltGray">
          <a:xfrm>
            <a:off x="5447409" y="5910480"/>
            <a:ext cx="3175298" cy="708373"/>
          </a:xfrm>
          <a:prstGeom prst="bevel">
            <a:avLst>
              <a:gd name="adj" fmla="val 1263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/>
              <a:t>Перевод инноваций</a:t>
            </a:r>
          </a:p>
          <a:p>
            <a:pPr algn="ctr"/>
            <a:r>
              <a:rPr lang="ru-RU" b="1" dirty="0"/>
              <a:t>в</a:t>
            </a:r>
            <a:r>
              <a:rPr lang="ru-RU" b="1" dirty="0" smtClean="0"/>
              <a:t> режим функционирования</a:t>
            </a:r>
            <a:endParaRPr lang="ru-RU" b="1" dirty="0"/>
          </a:p>
        </p:txBody>
      </p:sp>
      <p:sp>
        <p:nvSpPr>
          <p:cNvPr id="85" name="Пирог 4"/>
          <p:cNvSpPr/>
          <p:nvPr/>
        </p:nvSpPr>
        <p:spPr>
          <a:xfrm>
            <a:off x="712705" y="2948351"/>
            <a:ext cx="2115354" cy="8175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568" tIns="99568" rIns="99568" bIns="99568" numCol="1" spcCol="1270" anchor="ctr" anchorCtr="0">
            <a:noAutofit/>
          </a:bodyPr>
          <a:lstStyle/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Информационное обеспечение и поддержка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86" name="Пирог 4"/>
          <p:cNvSpPr/>
          <p:nvPr/>
        </p:nvSpPr>
        <p:spPr>
          <a:xfrm>
            <a:off x="3122829" y="2755034"/>
            <a:ext cx="2806882" cy="14526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568" tIns="99568" rIns="99568" bIns="99568" numCol="1" spcCol="1270" anchor="ctr" anchorCtr="0">
            <a:noAutofit/>
          </a:bodyPr>
          <a:lstStyle/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kern="1200" dirty="0" smtClean="0">
                <a:solidFill>
                  <a:schemeClr val="tx1"/>
                </a:solidFill>
              </a:rPr>
              <a:t>Руководство портфелем программ и проектов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Административная поддержка и поддержка принятия решений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Ведение архива документов</a:t>
            </a:r>
          </a:p>
          <a:p>
            <a:pPr marL="285750" lvl="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Анализ </a:t>
            </a:r>
            <a:r>
              <a:rPr lang="ru-RU" sz="1400" b="1" dirty="0">
                <a:solidFill>
                  <a:schemeClr val="tx1"/>
                </a:solidFill>
              </a:rPr>
              <a:t>накопленного </a:t>
            </a:r>
            <a:r>
              <a:rPr lang="ru-RU" sz="1400" b="1" dirty="0" smtClean="0">
                <a:solidFill>
                  <a:schemeClr val="tx1"/>
                </a:solidFill>
              </a:rPr>
              <a:t>опыта</a:t>
            </a:r>
          </a:p>
          <a:p>
            <a:pPr marL="28575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1"/>
                </a:solidFill>
              </a:rPr>
              <a:t>Обеспечение качества</a:t>
            </a:r>
          </a:p>
          <a:p>
            <a:pPr marL="285750" lvl="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ru-RU" sz="1600" b="1" kern="1200" dirty="0" smtClean="0">
              <a:solidFill>
                <a:schemeClr val="tx1"/>
              </a:solidFill>
            </a:endParaRP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87" name="Пирог 4"/>
          <p:cNvSpPr/>
          <p:nvPr/>
        </p:nvSpPr>
        <p:spPr>
          <a:xfrm>
            <a:off x="5893710" y="2977722"/>
            <a:ext cx="2806882" cy="14526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568" tIns="99568" rIns="99568" bIns="99568" numCol="1" spcCol="1270" anchor="ctr" anchorCtr="0">
            <a:noAutofit/>
          </a:bodyPr>
          <a:lstStyle/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kern="1200" dirty="0" smtClean="0">
                <a:solidFill>
                  <a:schemeClr val="tx1"/>
                </a:solidFill>
              </a:rPr>
              <a:t>Программы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Стандарты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kern="1200" dirty="0" smtClean="0">
                <a:solidFill>
                  <a:schemeClr val="tx1"/>
                </a:solidFill>
              </a:rPr>
              <a:t>Технологии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Методическое обеспечение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400" b="1" kern="1200" dirty="0" smtClean="0">
                <a:solidFill>
                  <a:schemeClr val="tx1"/>
                </a:solidFill>
              </a:rPr>
              <a:t>Обучение</a:t>
            </a:r>
          </a:p>
          <a:p>
            <a:pPr marL="285750" lvl="0" indent="-28575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88" name="AutoShape 27"/>
          <p:cNvSpPr>
            <a:spLocks noChangeArrowheads="1"/>
          </p:cNvSpPr>
          <p:nvPr/>
        </p:nvSpPr>
        <p:spPr bwMode="ltGray">
          <a:xfrm>
            <a:off x="4066265" y="1499934"/>
            <a:ext cx="1537550" cy="505470"/>
          </a:xfrm>
          <a:prstGeom prst="bevel">
            <a:avLst>
              <a:gd name="adj" fmla="val 12639"/>
            </a:avLst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Руководитель</a:t>
            </a:r>
            <a:endParaRPr lang="ru-RU" sz="1600" b="1" dirty="0"/>
          </a:p>
        </p:txBody>
      </p:sp>
      <p:sp>
        <p:nvSpPr>
          <p:cNvPr id="90" name="AutoShape 27"/>
          <p:cNvSpPr>
            <a:spLocks noChangeArrowheads="1"/>
          </p:cNvSpPr>
          <p:nvPr/>
        </p:nvSpPr>
        <p:spPr bwMode="ltGray">
          <a:xfrm>
            <a:off x="5616249" y="1489977"/>
            <a:ext cx="1607192" cy="516757"/>
          </a:xfrm>
          <a:prstGeom prst="bevel">
            <a:avLst>
              <a:gd name="adj" fmla="val 1263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Менеджер по </a:t>
            </a:r>
          </a:p>
          <a:p>
            <a:pPr algn="ctr"/>
            <a:r>
              <a:rPr lang="ru-RU" sz="1600" b="1" dirty="0" smtClean="0"/>
              <a:t>планированию</a:t>
            </a:r>
            <a:endParaRPr lang="ru-RU" sz="1600" b="1" dirty="0"/>
          </a:p>
        </p:txBody>
      </p:sp>
      <p:sp>
        <p:nvSpPr>
          <p:cNvPr id="91" name="AutoShape 27"/>
          <p:cNvSpPr>
            <a:spLocks noChangeArrowheads="1"/>
          </p:cNvSpPr>
          <p:nvPr/>
        </p:nvSpPr>
        <p:spPr bwMode="ltGray">
          <a:xfrm>
            <a:off x="2438917" y="1496958"/>
            <a:ext cx="1621131" cy="493581"/>
          </a:xfrm>
          <a:prstGeom prst="bevel">
            <a:avLst>
              <a:gd name="adj" fmla="val 1263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Тренер </a:t>
            </a:r>
          </a:p>
          <a:p>
            <a:pPr algn="ctr"/>
            <a:r>
              <a:rPr lang="ru-RU" sz="1200" b="1" dirty="0" smtClean="0"/>
              <a:t>по проектному</a:t>
            </a:r>
          </a:p>
          <a:p>
            <a:pPr algn="ctr"/>
            <a:r>
              <a:rPr lang="ru-RU" sz="1200" b="1" dirty="0" smtClean="0"/>
              <a:t> управлению</a:t>
            </a:r>
            <a:endParaRPr lang="ru-RU" sz="1200" b="1" dirty="0"/>
          </a:p>
        </p:txBody>
      </p:sp>
      <p:sp>
        <p:nvSpPr>
          <p:cNvPr id="92" name="AutoShape 27"/>
          <p:cNvSpPr>
            <a:spLocks noChangeArrowheads="1"/>
          </p:cNvSpPr>
          <p:nvPr/>
        </p:nvSpPr>
        <p:spPr bwMode="ltGray">
          <a:xfrm>
            <a:off x="813154" y="1494460"/>
            <a:ext cx="1680419" cy="500774"/>
          </a:xfrm>
          <a:prstGeom prst="bevel">
            <a:avLst>
              <a:gd name="adj" fmla="val 12639"/>
            </a:avLst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Системный</a:t>
            </a:r>
          </a:p>
          <a:p>
            <a:pPr algn="ctr"/>
            <a:r>
              <a:rPr lang="ru-RU" sz="1600" b="1" dirty="0" smtClean="0"/>
              <a:t>администратор</a:t>
            </a:r>
            <a:endParaRPr lang="ru-RU" sz="1600" b="1" dirty="0"/>
          </a:p>
        </p:txBody>
      </p:sp>
      <p:sp>
        <p:nvSpPr>
          <p:cNvPr id="93" name="AutoShape 27"/>
          <p:cNvSpPr>
            <a:spLocks noChangeArrowheads="1"/>
          </p:cNvSpPr>
          <p:nvPr/>
        </p:nvSpPr>
        <p:spPr bwMode="ltGray">
          <a:xfrm>
            <a:off x="7149434" y="1481168"/>
            <a:ext cx="1473273" cy="524236"/>
          </a:xfrm>
          <a:prstGeom prst="bevel">
            <a:avLst>
              <a:gd name="adj" fmla="val 12639"/>
            </a:avLst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Методолог</a:t>
            </a:r>
            <a:endParaRPr lang="ru-RU" sz="1600" b="1" dirty="0"/>
          </a:p>
        </p:txBody>
      </p:sp>
      <p:sp>
        <p:nvSpPr>
          <p:cNvPr id="94" name="AutoShape 27"/>
          <p:cNvSpPr>
            <a:spLocks noChangeArrowheads="1"/>
          </p:cNvSpPr>
          <p:nvPr/>
        </p:nvSpPr>
        <p:spPr bwMode="ltGray">
          <a:xfrm>
            <a:off x="1566843" y="5102219"/>
            <a:ext cx="1432367" cy="313619"/>
          </a:xfrm>
          <a:prstGeom prst="bevel">
            <a:avLst>
              <a:gd name="adj" fmla="val 12639"/>
            </a:avLst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Куратор</a:t>
            </a:r>
            <a:endParaRPr lang="ru-RU" sz="1600" b="1" dirty="0"/>
          </a:p>
        </p:txBody>
      </p:sp>
      <p:sp>
        <p:nvSpPr>
          <p:cNvPr id="95" name="AutoShape 27"/>
          <p:cNvSpPr>
            <a:spLocks noChangeArrowheads="1"/>
          </p:cNvSpPr>
          <p:nvPr/>
        </p:nvSpPr>
        <p:spPr bwMode="ltGray">
          <a:xfrm>
            <a:off x="1549940" y="5422144"/>
            <a:ext cx="1473555" cy="480745"/>
          </a:xfrm>
          <a:prstGeom prst="bevel">
            <a:avLst>
              <a:gd name="adj" fmla="val 1263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Команда</a:t>
            </a:r>
          </a:p>
          <a:p>
            <a:pPr algn="ctr"/>
            <a:r>
              <a:rPr lang="ru-RU" sz="1600" b="1" dirty="0" smtClean="0"/>
              <a:t>исполнителей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2473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moocs_computer-and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72354"/>
            <a:ext cx="1246909" cy="680757"/>
          </a:xfrm>
          <a:prstGeom prst="rect">
            <a:avLst/>
          </a:prstGeom>
        </p:spPr>
      </p:pic>
      <p:sp>
        <p:nvSpPr>
          <p:cNvPr id="28" name="Текст 27"/>
          <p:cNvSpPr>
            <a:spLocks noGrp="1"/>
          </p:cNvSpPr>
          <p:nvPr>
            <p:ph type="body" sz="quarter" idx="15"/>
          </p:nvPr>
        </p:nvSpPr>
        <p:spPr>
          <a:xfrm>
            <a:off x="3472296" y="4370294"/>
            <a:ext cx="2208068" cy="201706"/>
          </a:xfrm>
        </p:spPr>
        <p:txBody>
          <a:bodyPr/>
          <a:lstStyle/>
          <a:p>
            <a:r>
              <a:rPr sz="1100" dirty="0" smtClean="0">
                <a:latin typeface="Georgia" pitchFamily="18" charset="0"/>
              </a:rPr>
              <a:t>Телефон: 54-09-70</a:t>
            </a:r>
            <a:endParaRPr sz="1100" dirty="0">
              <a:latin typeface="Georgia" pitchFamily="18" charset="0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14"/>
          </p:nvPr>
        </p:nvSpPr>
        <p:spPr>
          <a:xfrm>
            <a:off x="3255818" y="537882"/>
            <a:ext cx="2493818" cy="806824"/>
          </a:xfrm>
        </p:spPr>
        <p:txBody>
          <a:bodyPr/>
          <a:lstStyle/>
          <a:p>
            <a:pPr algn="ctr"/>
            <a:r>
              <a:rPr smtClean="0">
                <a:solidFill>
                  <a:srgbClr val="002060"/>
                </a:solidFill>
                <a:latin typeface="Georgia" pitchFamily="18" charset="0"/>
              </a:rPr>
              <a:t>МАОУ «Лингвистическая гимназия №23 </a:t>
            </a:r>
          </a:p>
          <a:p>
            <a:pPr algn="ctr"/>
            <a:r>
              <a:rPr smtClean="0">
                <a:solidFill>
                  <a:srgbClr val="002060"/>
                </a:solidFill>
                <a:latin typeface="Georgia" pitchFamily="18" charset="0"/>
              </a:rPr>
              <a:t>им. А.Г. Столетова»</a:t>
            </a:r>
          </a:p>
          <a:p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13"/>
          </p:nvPr>
        </p:nvSpPr>
        <p:spPr>
          <a:xfrm>
            <a:off x="3463637" y="3563471"/>
            <a:ext cx="2208068" cy="201706"/>
          </a:xfrm>
        </p:spPr>
        <p:txBody>
          <a:bodyPr/>
          <a:lstStyle/>
          <a:p>
            <a:r>
              <a:rPr sz="1100" dirty="0" smtClean="0">
                <a:latin typeface="Georgia" pitchFamily="18" charset="0"/>
              </a:rPr>
              <a:t>Наш адрес:</a:t>
            </a:r>
            <a:endParaRPr sz="1100" dirty="0">
              <a:latin typeface="Georgia" pitchFamily="18" charset="0"/>
            </a:endParaRPr>
          </a:p>
        </p:txBody>
      </p:sp>
      <p:sp>
        <p:nvSpPr>
          <p:cNvPr id="31" name="Текст 30"/>
          <p:cNvSpPr>
            <a:spLocks noGrp="1"/>
          </p:cNvSpPr>
          <p:nvPr>
            <p:ph type="body" sz="quarter" idx="16"/>
          </p:nvPr>
        </p:nvSpPr>
        <p:spPr>
          <a:xfrm>
            <a:off x="6788728" y="5461544"/>
            <a:ext cx="1898939" cy="791339"/>
          </a:xfrm>
        </p:spPr>
        <p:txBody>
          <a:bodyPr/>
          <a:lstStyle/>
          <a:p>
            <a:pPr algn="ctr"/>
            <a:r>
              <a:rPr sz="1300" dirty="0" smtClean="0">
                <a:solidFill>
                  <a:srgbClr val="002060"/>
                </a:solidFill>
                <a:latin typeface="Georgia" pitchFamily="18" charset="0"/>
              </a:rPr>
              <a:t>13 марта 2019 г</a:t>
            </a:r>
            <a:endParaRPr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7"/>
          </p:nvPr>
        </p:nvSpPr>
        <p:spPr>
          <a:xfrm>
            <a:off x="3463637" y="3765176"/>
            <a:ext cx="2208068" cy="403412"/>
          </a:xfrm>
        </p:spPr>
        <p:txBody>
          <a:bodyPr/>
          <a:lstStyle/>
          <a:p>
            <a:r>
              <a:rPr dirty="0" smtClean="0">
                <a:latin typeface="Georgia" pitchFamily="18" charset="0"/>
              </a:rPr>
              <a:t>г. Владимир</a:t>
            </a:r>
          </a:p>
          <a:p>
            <a:r>
              <a:rPr dirty="0" smtClean="0">
                <a:latin typeface="Georgia" pitchFamily="18" charset="0"/>
              </a:rPr>
              <a:t>Ул. Парижской Коммуны, 45-б</a:t>
            </a: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6096000" y="1815353"/>
            <a:ext cx="3186545" cy="1143000"/>
          </a:xfrm>
        </p:spPr>
        <p:txBody>
          <a:bodyPr anchor="t">
            <a:noAutofit/>
          </a:bodyPr>
          <a:lstStyle/>
          <a:p>
            <a:r>
              <a:rPr sz="1300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sz="13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sz="1300" dirty="0" smtClean="0">
                <a:solidFill>
                  <a:srgbClr val="002060"/>
                </a:solidFill>
                <a:latin typeface="Georgia" pitchFamily="18" charset="0"/>
              </a:rPr>
              <a:t>научно-практический семинар</a:t>
            </a:r>
            <a:r>
              <a:rPr sz="130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sz="1300" smtClean="0">
                <a:solidFill>
                  <a:srgbClr val="002060"/>
                </a:solidFill>
                <a:latin typeface="Georgia" pitchFamily="18" charset="0"/>
              </a:rPr>
            </a:br>
            <a:r>
              <a:rPr sz="1100" smtClean="0">
                <a:solidFill>
                  <a:srgbClr val="002060"/>
                </a:solidFill>
                <a:latin typeface="Georgia" pitchFamily="18" charset="0"/>
              </a:rPr>
              <a:t>« </a:t>
            </a:r>
            <a:r>
              <a:rPr sz="1100" dirty="0" smtClean="0">
                <a:solidFill>
                  <a:srgbClr val="002060"/>
                </a:solidFill>
                <a:latin typeface="Georgia" pitchFamily="18" charset="0"/>
              </a:rPr>
              <a:t>Проектный характер конвергентного образования в условиях   ЕИОС  гимназии №</a:t>
            </a:r>
            <a:r>
              <a:rPr sz="1100" smtClean="0">
                <a:solidFill>
                  <a:srgbClr val="002060"/>
                </a:solidFill>
                <a:latin typeface="Georgia" pitchFamily="18" charset="0"/>
              </a:rPr>
              <a:t>23 </a:t>
            </a:r>
            <a:br>
              <a:rPr sz="1100" smtClean="0">
                <a:solidFill>
                  <a:srgbClr val="002060"/>
                </a:solidFill>
                <a:latin typeface="Georgia" pitchFamily="18" charset="0"/>
              </a:rPr>
            </a:br>
            <a:r>
              <a:rPr sz="1100" smtClean="0">
                <a:solidFill>
                  <a:srgbClr val="002060"/>
                </a:solidFill>
                <a:latin typeface="Georgia" pitchFamily="18" charset="0"/>
              </a:rPr>
              <a:t>г. Владимира » </a:t>
            </a:r>
            <a:r>
              <a:rPr sz="1300" smtClean="0"/>
              <a:t/>
            </a:r>
            <a:br>
              <a:rPr sz="1300" smtClean="0"/>
            </a:br>
            <a:r>
              <a:rPr sz="13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br>
              <a:rPr sz="1300" dirty="0" smtClean="0">
                <a:solidFill>
                  <a:srgbClr val="002060"/>
                </a:solidFill>
                <a:latin typeface="Georgia" pitchFamily="18" charset="0"/>
              </a:rPr>
            </a:br>
            <a:endParaRPr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80909" y="4437529"/>
            <a:ext cx="2563091" cy="51374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endParaRPr lang="ru-RU" sz="14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ru-RU" sz="13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9" name="Рисунок 9" descr="гимназия2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3636" y="1748118"/>
            <a:ext cx="1984858" cy="15464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3" name="Рисунок 42" descr="Kartinki_pro_uchebniki_7_1201063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7273" y="3092823"/>
            <a:ext cx="1850018" cy="13447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7818" y="1344706"/>
            <a:ext cx="2632364" cy="272973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lvl="0"/>
            <a:endParaRPr lang="ru-RU" sz="1300" b="1" dirty="0" smtClean="0">
              <a:latin typeface="Georgia" pitchFamily="18" charset="0"/>
            </a:endParaRPr>
          </a:p>
          <a:p>
            <a:pPr lvl="0"/>
            <a:r>
              <a:rPr lang="ru-RU" sz="1300" b="1" dirty="0" smtClean="0">
                <a:latin typeface="Georgia" pitchFamily="18" charset="0"/>
              </a:rPr>
              <a:t>Будущее проступает в детях. Они не такие ,как мы. И жить будут не в том мире, уж точно - не с теми же навыками.</a:t>
            </a:r>
          </a:p>
          <a:p>
            <a:pPr lvl="0"/>
            <a:r>
              <a:rPr lang="ru-RU" sz="1300" b="1" dirty="0" smtClean="0">
                <a:latin typeface="Georgia" pitchFamily="18" charset="0"/>
              </a:rPr>
              <a:t>Что должны понимать взрослые, готовые принять неизбежные изменения  и дать поддержку будущему? </a:t>
            </a:r>
          </a:p>
          <a:p>
            <a:pPr lvl="0"/>
            <a:endParaRPr lang="ru-RU" sz="1300" b="1" dirty="0" smtClean="0">
              <a:latin typeface="Georgia" pitchFamily="18" charset="0"/>
            </a:endParaRPr>
          </a:p>
          <a:p>
            <a:pPr lvl="0" algn="r"/>
            <a:r>
              <a:rPr lang="ru-RU" sz="1300" b="1" dirty="0" smtClean="0">
                <a:latin typeface="Georgia" pitchFamily="18" charset="0"/>
              </a:rPr>
              <a:t>А. </a:t>
            </a:r>
            <a:r>
              <a:rPr lang="ru-RU" sz="1300" b="1" dirty="0" err="1" smtClean="0">
                <a:latin typeface="Georgia" pitchFamily="18" charset="0"/>
              </a:rPr>
              <a:t>Асмолов</a:t>
            </a:r>
            <a:endParaRPr lang="ru-RU" sz="1300" b="1" dirty="0" smtClean="0">
              <a:latin typeface="Georgia" pitchFamily="18" charset="0"/>
            </a:endParaRPr>
          </a:p>
          <a:p>
            <a:endParaRPr lang="ru-RU" sz="1300" dirty="0"/>
          </a:p>
        </p:txBody>
      </p:sp>
      <p:sp>
        <p:nvSpPr>
          <p:cNvPr id="16" name="Текст 26"/>
          <p:cNvSpPr>
            <a:spLocks noGrp="1"/>
          </p:cNvSpPr>
          <p:nvPr>
            <p:ph type="body" sz="quarter" idx="14"/>
          </p:nvPr>
        </p:nvSpPr>
        <p:spPr>
          <a:xfrm>
            <a:off x="6373091" y="403412"/>
            <a:ext cx="2770909" cy="806824"/>
          </a:xfrm>
        </p:spPr>
        <p:txBody>
          <a:bodyPr/>
          <a:lstStyle/>
          <a:p>
            <a:pPr algn="ctr"/>
            <a:r>
              <a:rPr smtClean="0">
                <a:solidFill>
                  <a:srgbClr val="002060"/>
                </a:solidFill>
                <a:latin typeface="Georgia" pitchFamily="18" charset="0"/>
              </a:rPr>
              <a:t>Муниципальное автономное общеобразовательное учреждение</a:t>
            </a:r>
          </a:p>
          <a:p>
            <a:pPr algn="ctr"/>
            <a:r>
              <a:rPr smtClean="0">
                <a:solidFill>
                  <a:srgbClr val="002060"/>
                </a:solidFill>
                <a:latin typeface="Georgia" pitchFamily="18" charset="0"/>
              </a:rPr>
              <a:t> «Лингвистическая гимназия №23 </a:t>
            </a:r>
          </a:p>
          <a:p>
            <a:pPr algn="ctr"/>
            <a:r>
              <a:rPr smtClean="0">
                <a:solidFill>
                  <a:srgbClr val="002060"/>
                </a:solidFill>
                <a:latin typeface="Georgia" pitchFamily="18" charset="0"/>
              </a:rPr>
              <a:t>им. А.Г. Столетова»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b39b3d5c49aa57d7f8b4f3e9e20a0af98e4d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167</Words>
  <Application>Microsoft Office PowerPoint</Application>
  <PresentationFormat>Экран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 научно-практический семинар « Проектный характер конвергентного образования в условиях   ЕИОС  гимназии №23  г. Владимира »    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Командный дух - шаблон презентации с сайта presentation-creation.ru</dc:title>
  <dc:creator>obstinate</dc:creator>
  <cp:keywords>шаблон презентации, фон презентации, тема оформления презентации</cp:keywords>
  <cp:lastModifiedBy>c400</cp:lastModifiedBy>
  <cp:revision>23</cp:revision>
  <dcterms:created xsi:type="dcterms:W3CDTF">2018-01-14T09:09:40Z</dcterms:created>
  <dcterms:modified xsi:type="dcterms:W3CDTF">2019-03-14T06:46:40Z</dcterms:modified>
</cp:coreProperties>
</file>